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60" r:id="rId4"/>
    <p:sldId id="261" r:id="rId5"/>
    <p:sldId id="262" r:id="rId6"/>
    <p:sldId id="274" r:id="rId7"/>
    <p:sldId id="263" r:id="rId8"/>
    <p:sldId id="264" r:id="rId9"/>
    <p:sldId id="265" r:id="rId10"/>
    <p:sldId id="266" r:id="rId11"/>
    <p:sldId id="267" r:id="rId12"/>
    <p:sldId id="268" r:id="rId13"/>
    <p:sldId id="269" r:id="rId14"/>
    <p:sldId id="275" r:id="rId15"/>
    <p:sldId id="270" r:id="rId16"/>
    <p:sldId id="276" r:id="rId17"/>
    <p:sldId id="271" r:id="rId18"/>
    <p:sldId id="272" r:id="rId19"/>
    <p:sldId id="273" r:id="rId20"/>
    <p:sldId id="277"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F8BB2D-0B57-4B23-AB78-89CC4D2F6EA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pPr rtl="1"/>
          <a:endParaRPr lang="he-IL"/>
        </a:p>
      </dgm:t>
    </dgm:pt>
    <dgm:pt modelId="{1D1F29D4-C9A2-4CA5-B9F0-6094E9E9754D}">
      <dgm:prSet phldrT="[Text]" custT="1"/>
      <dgm:spPr/>
      <dgm:t>
        <a:bodyPr/>
        <a:lstStyle/>
        <a:p>
          <a:pPr rtl="1"/>
          <a:r>
            <a:rPr lang="he-IL" sz="2000" dirty="0" smtClean="0"/>
            <a:t>ברכות התורה</a:t>
          </a:r>
          <a:endParaRPr lang="he-IL" sz="2000" dirty="0"/>
        </a:p>
      </dgm:t>
    </dgm:pt>
    <dgm:pt modelId="{12DB1E04-0E7F-4028-956E-F41B64F4EAB2}" type="parTrans" cxnId="{F9367999-B244-475B-ADD0-1055ACAC53B8}">
      <dgm:prSet/>
      <dgm:spPr/>
      <dgm:t>
        <a:bodyPr/>
        <a:lstStyle/>
        <a:p>
          <a:pPr rtl="1"/>
          <a:endParaRPr lang="he-IL" sz="2400"/>
        </a:p>
      </dgm:t>
    </dgm:pt>
    <dgm:pt modelId="{036AD61E-AB2E-4DED-9774-2C121C9511E9}" type="sibTrans" cxnId="{F9367999-B244-475B-ADD0-1055ACAC53B8}">
      <dgm:prSet/>
      <dgm:spPr/>
      <dgm:t>
        <a:bodyPr/>
        <a:lstStyle/>
        <a:p>
          <a:pPr rtl="1"/>
          <a:endParaRPr lang="he-IL" sz="2400"/>
        </a:p>
      </dgm:t>
    </dgm:pt>
    <dgm:pt modelId="{36B6D77C-7A53-4F0C-9757-839CB4B530C9}">
      <dgm:prSet phldrT="[Text]" custT="1"/>
      <dgm:spPr/>
      <dgm:t>
        <a:bodyPr/>
        <a:lstStyle/>
        <a:p>
          <a:pPr rtl="0"/>
          <a:r>
            <a:rPr lang="en-GB" sz="2400" dirty="0" smtClean="0"/>
            <a:t>Each one is in a different framework. </a:t>
          </a:r>
          <a:endParaRPr lang="he-IL" sz="2400" dirty="0"/>
        </a:p>
      </dgm:t>
    </dgm:pt>
    <dgm:pt modelId="{A80A4774-83FB-49ED-A09D-8A32E73D46FB}" type="parTrans" cxnId="{E33B0AE0-F73B-423C-900B-5342150C8EA9}">
      <dgm:prSet/>
      <dgm:spPr/>
      <dgm:t>
        <a:bodyPr/>
        <a:lstStyle/>
        <a:p>
          <a:pPr rtl="1"/>
          <a:endParaRPr lang="he-IL" sz="2400"/>
        </a:p>
      </dgm:t>
    </dgm:pt>
    <dgm:pt modelId="{790BEC5C-1DA1-4A94-A617-4C32AC344953}" type="sibTrans" cxnId="{E33B0AE0-F73B-423C-900B-5342150C8EA9}">
      <dgm:prSet/>
      <dgm:spPr/>
      <dgm:t>
        <a:bodyPr/>
        <a:lstStyle/>
        <a:p>
          <a:pPr rtl="1"/>
          <a:endParaRPr lang="he-IL" sz="2400"/>
        </a:p>
      </dgm:t>
    </dgm:pt>
    <dgm:pt modelId="{A703C1A7-4B7D-4533-A434-F98E78D4CFF2}">
      <dgm:prSet phldrT="[Text]" custT="1"/>
      <dgm:spPr/>
      <dgm:t>
        <a:bodyPr/>
        <a:lstStyle/>
        <a:p>
          <a:pPr rtl="1"/>
          <a:r>
            <a:rPr lang="he-IL" sz="2000" dirty="0" smtClean="0"/>
            <a:t>ברכת כהנים</a:t>
          </a:r>
          <a:endParaRPr lang="he-IL" sz="2000" dirty="0"/>
        </a:p>
      </dgm:t>
    </dgm:pt>
    <dgm:pt modelId="{642D693B-D0CB-4BE8-9961-3E7FA5D79229}" type="parTrans" cxnId="{455AF8C7-FE0A-4A5D-B816-2A48CFA410A9}">
      <dgm:prSet/>
      <dgm:spPr/>
      <dgm:t>
        <a:bodyPr/>
        <a:lstStyle/>
        <a:p>
          <a:pPr rtl="1"/>
          <a:endParaRPr lang="he-IL" sz="2400"/>
        </a:p>
      </dgm:t>
    </dgm:pt>
    <dgm:pt modelId="{F7EE5218-DEBF-4DFC-A0B2-A4AF45C31328}" type="sibTrans" cxnId="{455AF8C7-FE0A-4A5D-B816-2A48CFA410A9}">
      <dgm:prSet/>
      <dgm:spPr/>
      <dgm:t>
        <a:bodyPr/>
        <a:lstStyle/>
        <a:p>
          <a:pPr rtl="1"/>
          <a:endParaRPr lang="he-IL" sz="2400"/>
        </a:p>
      </dgm:t>
    </dgm:pt>
    <dgm:pt modelId="{1E11BB96-F6E0-47AB-807E-6BBD6BDD01ED}">
      <dgm:prSet phldrT="[Text]" custT="1"/>
      <dgm:spPr/>
      <dgm:t>
        <a:bodyPr/>
        <a:lstStyle/>
        <a:p>
          <a:pPr rtl="0"/>
          <a:r>
            <a:rPr lang="en-GB" sz="2400" dirty="0" smtClean="0"/>
            <a:t>Job of kohanim is to teach Torah to the people.</a:t>
          </a:r>
          <a:endParaRPr lang="he-IL" sz="2400" dirty="0"/>
        </a:p>
      </dgm:t>
    </dgm:pt>
    <dgm:pt modelId="{237591F1-B020-4869-9968-479C18E2A686}" type="parTrans" cxnId="{4F640BB3-FCC3-4EC1-9282-8A475F8AEC7E}">
      <dgm:prSet/>
      <dgm:spPr/>
      <dgm:t>
        <a:bodyPr/>
        <a:lstStyle/>
        <a:p>
          <a:pPr rtl="1"/>
          <a:endParaRPr lang="he-IL" sz="2400"/>
        </a:p>
      </dgm:t>
    </dgm:pt>
    <dgm:pt modelId="{BB6E9D13-8A7B-4CF8-80EB-2C25024F6042}" type="sibTrans" cxnId="{4F640BB3-FCC3-4EC1-9282-8A475F8AEC7E}">
      <dgm:prSet/>
      <dgm:spPr/>
      <dgm:t>
        <a:bodyPr/>
        <a:lstStyle/>
        <a:p>
          <a:pPr rtl="1"/>
          <a:endParaRPr lang="he-IL" sz="2400"/>
        </a:p>
      </dgm:t>
    </dgm:pt>
    <dgm:pt modelId="{DB44A952-B08C-4EB5-B341-BE37CCA99F85}">
      <dgm:prSet phldrT="[Text]" custT="1"/>
      <dgm:spPr/>
      <dgm:t>
        <a:bodyPr/>
        <a:lstStyle/>
        <a:p>
          <a:pPr rtl="1"/>
          <a:r>
            <a:rPr lang="he-IL" sz="2000" dirty="0" smtClean="0"/>
            <a:t>משנה</a:t>
          </a:r>
          <a:endParaRPr lang="he-IL" sz="2000" dirty="0"/>
        </a:p>
      </dgm:t>
    </dgm:pt>
    <dgm:pt modelId="{834DFF21-CB09-46F0-B34C-CD55F3869E67}" type="parTrans" cxnId="{35BB55B5-0C05-4428-9C98-009DBA1D54E6}">
      <dgm:prSet/>
      <dgm:spPr/>
      <dgm:t>
        <a:bodyPr/>
        <a:lstStyle/>
        <a:p>
          <a:pPr rtl="1"/>
          <a:endParaRPr lang="he-IL" sz="2400"/>
        </a:p>
      </dgm:t>
    </dgm:pt>
    <dgm:pt modelId="{C2544B2A-8394-46F0-B3C3-DE1A1E8DE88E}" type="sibTrans" cxnId="{35BB55B5-0C05-4428-9C98-009DBA1D54E6}">
      <dgm:prSet/>
      <dgm:spPr/>
      <dgm:t>
        <a:bodyPr/>
        <a:lstStyle/>
        <a:p>
          <a:pPr rtl="1"/>
          <a:endParaRPr lang="he-IL" sz="2400"/>
        </a:p>
      </dgm:t>
    </dgm:pt>
    <dgm:pt modelId="{78F832BC-1AE8-4FD6-A770-7224179591E8}">
      <dgm:prSet phldrT="[Text]" custT="1"/>
      <dgm:spPr/>
      <dgm:t>
        <a:bodyPr/>
        <a:lstStyle/>
        <a:p>
          <a:pPr rtl="0"/>
          <a:r>
            <a:rPr lang="en-GB" sz="2400" dirty="0" smtClean="0"/>
            <a:t>Torah study is unlimited.</a:t>
          </a:r>
          <a:endParaRPr lang="he-IL" sz="2400" dirty="0"/>
        </a:p>
      </dgm:t>
    </dgm:pt>
    <dgm:pt modelId="{2C577FE2-7E36-416E-AC55-1F0D5893EBC7}" type="parTrans" cxnId="{569BDB6C-72F2-4901-912A-1C3076C31C1B}">
      <dgm:prSet/>
      <dgm:spPr/>
      <dgm:t>
        <a:bodyPr/>
        <a:lstStyle/>
        <a:p>
          <a:pPr rtl="1"/>
          <a:endParaRPr lang="he-IL" sz="2400"/>
        </a:p>
      </dgm:t>
    </dgm:pt>
    <dgm:pt modelId="{D84D0A95-B662-4D38-BAFF-165FB4E198F6}" type="sibTrans" cxnId="{569BDB6C-72F2-4901-912A-1C3076C31C1B}">
      <dgm:prSet/>
      <dgm:spPr/>
      <dgm:t>
        <a:bodyPr/>
        <a:lstStyle/>
        <a:p>
          <a:pPr rtl="1"/>
          <a:endParaRPr lang="he-IL" sz="2400"/>
        </a:p>
      </dgm:t>
    </dgm:pt>
    <dgm:pt modelId="{D6091901-365D-42FC-8959-34285177CEF6}">
      <dgm:prSet phldrT="[Text]" custT="1"/>
      <dgm:spPr/>
      <dgm:t>
        <a:bodyPr/>
        <a:lstStyle/>
        <a:p>
          <a:pPr rtl="0"/>
          <a:r>
            <a:rPr lang="en-GB" sz="2400" dirty="0" smtClean="0"/>
            <a:t>We ask G-d that the Torah we learn should be fruitful and go towards its purpose – to know G-d.</a:t>
          </a:r>
          <a:endParaRPr lang="he-IL" sz="2400" dirty="0"/>
        </a:p>
      </dgm:t>
    </dgm:pt>
    <dgm:pt modelId="{13E8ED8B-670A-46B2-BE7F-B95D67BD3D30}" type="parTrans" cxnId="{4A4A2E81-2BB0-4774-BA0E-044E2E49338E}">
      <dgm:prSet/>
      <dgm:spPr/>
      <dgm:t>
        <a:bodyPr/>
        <a:lstStyle/>
        <a:p>
          <a:pPr rtl="1"/>
          <a:endParaRPr lang="he-IL" sz="2400"/>
        </a:p>
      </dgm:t>
    </dgm:pt>
    <dgm:pt modelId="{FBDE64E2-EA66-459D-A95E-BBE5AAF70376}" type="sibTrans" cxnId="{4A4A2E81-2BB0-4774-BA0E-044E2E49338E}">
      <dgm:prSet/>
      <dgm:spPr/>
      <dgm:t>
        <a:bodyPr/>
        <a:lstStyle/>
        <a:p>
          <a:pPr rtl="1"/>
          <a:endParaRPr lang="he-IL" sz="2400"/>
        </a:p>
      </dgm:t>
    </dgm:pt>
    <dgm:pt modelId="{700028DE-1A97-4FBE-AAB5-50E0C53A6ED3}">
      <dgm:prSet phldrT="[Text]" custT="1"/>
      <dgm:spPr/>
      <dgm:t>
        <a:bodyPr/>
        <a:lstStyle/>
        <a:p>
          <a:pPr rtl="0"/>
          <a:r>
            <a:rPr lang="he-IL" sz="2000" dirty="0" smtClean="0"/>
            <a:t>גמרא</a:t>
          </a:r>
          <a:endParaRPr lang="he-IL" sz="2000" dirty="0"/>
        </a:p>
      </dgm:t>
    </dgm:pt>
    <dgm:pt modelId="{98B2DE98-3C8A-409B-A924-A7140119D5D0}" type="parTrans" cxnId="{2423C7D6-6202-4F93-8500-A3C08F9C8685}">
      <dgm:prSet/>
      <dgm:spPr/>
      <dgm:t>
        <a:bodyPr/>
        <a:lstStyle/>
        <a:p>
          <a:pPr rtl="1"/>
          <a:endParaRPr lang="he-IL" sz="2400"/>
        </a:p>
      </dgm:t>
    </dgm:pt>
    <dgm:pt modelId="{AF1E46F7-869E-41FE-A2EC-F0ABF69181E9}" type="sibTrans" cxnId="{2423C7D6-6202-4F93-8500-A3C08F9C8685}">
      <dgm:prSet/>
      <dgm:spPr/>
      <dgm:t>
        <a:bodyPr/>
        <a:lstStyle/>
        <a:p>
          <a:pPr rtl="1"/>
          <a:endParaRPr lang="he-IL" sz="2400"/>
        </a:p>
      </dgm:t>
    </dgm:pt>
    <dgm:pt modelId="{08825C38-BDCF-42A3-A392-BBF308B166E2}">
      <dgm:prSet custT="1"/>
      <dgm:spPr/>
      <dgm:t>
        <a:bodyPr/>
        <a:lstStyle/>
        <a:p>
          <a:pPr rtl="0"/>
          <a:r>
            <a:rPr lang="en-GB" sz="2400" dirty="0" smtClean="0"/>
            <a:t>Important to know that there is a goal to Torah study. </a:t>
          </a:r>
          <a:endParaRPr lang="he-IL" sz="2400" dirty="0"/>
        </a:p>
      </dgm:t>
    </dgm:pt>
    <dgm:pt modelId="{53CEC377-589D-4D1B-8A47-EED88ACE9694}" type="parTrans" cxnId="{6C1FE249-F511-4EE8-B467-7026027D2B1B}">
      <dgm:prSet/>
      <dgm:spPr/>
      <dgm:t>
        <a:bodyPr/>
        <a:lstStyle/>
        <a:p>
          <a:pPr rtl="1"/>
          <a:endParaRPr lang="he-IL" sz="2400"/>
        </a:p>
      </dgm:t>
    </dgm:pt>
    <dgm:pt modelId="{0D68264B-546C-40C0-A50D-DBA7A5CC805C}" type="sibTrans" cxnId="{6C1FE249-F511-4EE8-B467-7026027D2B1B}">
      <dgm:prSet/>
      <dgm:spPr/>
      <dgm:t>
        <a:bodyPr/>
        <a:lstStyle/>
        <a:p>
          <a:pPr rtl="1"/>
          <a:endParaRPr lang="he-IL" sz="2400"/>
        </a:p>
      </dgm:t>
    </dgm:pt>
    <dgm:pt modelId="{D3776727-1944-4F32-AC84-F60BEAA9051A}">
      <dgm:prSet custT="1"/>
      <dgm:spPr/>
      <dgm:t>
        <a:bodyPr/>
        <a:lstStyle/>
        <a:p>
          <a:pPr rtl="0"/>
          <a:r>
            <a:rPr lang="en-GB" sz="2400" dirty="0" smtClean="0"/>
            <a:t>There is a chain through the generations. </a:t>
          </a:r>
          <a:endParaRPr lang="he-IL" sz="2400" dirty="0"/>
        </a:p>
      </dgm:t>
    </dgm:pt>
    <dgm:pt modelId="{9B444687-BF03-4E89-849B-0731167AE070}" type="parTrans" cxnId="{9F007DC6-FD7F-421B-94E6-AB5F2D0A6EF7}">
      <dgm:prSet/>
      <dgm:spPr/>
      <dgm:t>
        <a:bodyPr/>
        <a:lstStyle/>
        <a:p>
          <a:pPr rtl="1"/>
          <a:endParaRPr lang="he-IL" sz="2400"/>
        </a:p>
      </dgm:t>
    </dgm:pt>
    <dgm:pt modelId="{A23327BA-DB10-4FDF-A11D-BA33D8E58A98}" type="sibTrans" cxnId="{9F007DC6-FD7F-421B-94E6-AB5F2D0A6EF7}">
      <dgm:prSet/>
      <dgm:spPr/>
      <dgm:t>
        <a:bodyPr/>
        <a:lstStyle/>
        <a:p>
          <a:pPr rtl="1"/>
          <a:endParaRPr lang="he-IL" sz="2400"/>
        </a:p>
      </dgm:t>
    </dgm:pt>
    <dgm:pt modelId="{F76DCE1D-B375-4045-805F-BBA19B688DAC}">
      <dgm:prSet custT="1"/>
      <dgm:spPr/>
      <dgm:t>
        <a:bodyPr/>
        <a:lstStyle/>
        <a:p>
          <a:pPr rtl="0"/>
          <a:r>
            <a:rPr lang="en-GB" sz="2400" dirty="0" smtClean="0"/>
            <a:t>It needs to lead to good behaviour.</a:t>
          </a:r>
          <a:endParaRPr lang="he-IL" sz="2400" dirty="0"/>
        </a:p>
      </dgm:t>
    </dgm:pt>
    <dgm:pt modelId="{B9C4DD37-1DB0-4128-A16A-232FE3BBE68A}" type="parTrans" cxnId="{687B80BD-1909-4DD8-A1FB-875A46308A04}">
      <dgm:prSet/>
      <dgm:spPr/>
      <dgm:t>
        <a:bodyPr/>
        <a:lstStyle/>
        <a:p>
          <a:pPr rtl="1"/>
          <a:endParaRPr lang="he-IL" sz="2400"/>
        </a:p>
      </dgm:t>
    </dgm:pt>
    <dgm:pt modelId="{FA9D55D8-E4EF-4ACE-B11C-8B24EB2964D6}" type="sibTrans" cxnId="{687B80BD-1909-4DD8-A1FB-875A46308A04}">
      <dgm:prSet/>
      <dgm:spPr/>
      <dgm:t>
        <a:bodyPr/>
        <a:lstStyle/>
        <a:p>
          <a:pPr rtl="1"/>
          <a:endParaRPr lang="he-IL" sz="2400"/>
        </a:p>
      </dgm:t>
    </dgm:pt>
    <dgm:pt modelId="{C224184D-6A06-4164-8790-22750B595780}" type="pres">
      <dgm:prSet presAssocID="{F7F8BB2D-0B57-4B23-AB78-89CC4D2F6EAF}" presName="linearFlow" presStyleCnt="0">
        <dgm:presLayoutVars>
          <dgm:dir/>
          <dgm:animLvl val="lvl"/>
          <dgm:resizeHandles val="exact"/>
        </dgm:presLayoutVars>
      </dgm:prSet>
      <dgm:spPr/>
      <dgm:t>
        <a:bodyPr/>
        <a:lstStyle/>
        <a:p>
          <a:pPr rtl="1"/>
          <a:endParaRPr lang="he-IL"/>
        </a:p>
      </dgm:t>
    </dgm:pt>
    <dgm:pt modelId="{4B843F5E-E210-4414-BE58-AF2BE36A5186}" type="pres">
      <dgm:prSet presAssocID="{1D1F29D4-C9A2-4CA5-B9F0-6094E9E9754D}" presName="composite" presStyleCnt="0"/>
      <dgm:spPr/>
    </dgm:pt>
    <dgm:pt modelId="{1073E192-2429-4F68-BFD4-183C710438C8}" type="pres">
      <dgm:prSet presAssocID="{1D1F29D4-C9A2-4CA5-B9F0-6094E9E9754D}" presName="parentText" presStyleLbl="alignNode1" presStyleIdx="0" presStyleCnt="4">
        <dgm:presLayoutVars>
          <dgm:chMax val="1"/>
          <dgm:bulletEnabled val="1"/>
        </dgm:presLayoutVars>
      </dgm:prSet>
      <dgm:spPr/>
      <dgm:t>
        <a:bodyPr/>
        <a:lstStyle/>
        <a:p>
          <a:pPr rtl="1"/>
          <a:endParaRPr lang="he-IL"/>
        </a:p>
      </dgm:t>
    </dgm:pt>
    <dgm:pt modelId="{75DDD1B6-F95E-4BD3-ACCC-AE52CC461FED}" type="pres">
      <dgm:prSet presAssocID="{1D1F29D4-C9A2-4CA5-B9F0-6094E9E9754D}" presName="descendantText" presStyleLbl="alignAcc1" presStyleIdx="0" presStyleCnt="4" custScaleY="140032">
        <dgm:presLayoutVars>
          <dgm:bulletEnabled val="1"/>
        </dgm:presLayoutVars>
      </dgm:prSet>
      <dgm:spPr/>
      <dgm:t>
        <a:bodyPr/>
        <a:lstStyle/>
        <a:p>
          <a:pPr rtl="1"/>
          <a:endParaRPr lang="he-IL"/>
        </a:p>
      </dgm:t>
    </dgm:pt>
    <dgm:pt modelId="{86675D1D-B72D-4FC0-B3E8-106F7ECA97E3}" type="pres">
      <dgm:prSet presAssocID="{036AD61E-AB2E-4DED-9774-2C121C9511E9}" presName="sp" presStyleCnt="0"/>
      <dgm:spPr/>
    </dgm:pt>
    <dgm:pt modelId="{110AC9EB-1AE0-4CC3-BE66-7780EE874A0F}" type="pres">
      <dgm:prSet presAssocID="{A703C1A7-4B7D-4533-A434-F98E78D4CFF2}" presName="composite" presStyleCnt="0"/>
      <dgm:spPr/>
    </dgm:pt>
    <dgm:pt modelId="{26FEF6F3-D978-427D-8652-8E322ED523AD}" type="pres">
      <dgm:prSet presAssocID="{A703C1A7-4B7D-4533-A434-F98E78D4CFF2}" presName="parentText" presStyleLbl="alignNode1" presStyleIdx="1" presStyleCnt="4">
        <dgm:presLayoutVars>
          <dgm:chMax val="1"/>
          <dgm:bulletEnabled val="1"/>
        </dgm:presLayoutVars>
      </dgm:prSet>
      <dgm:spPr/>
      <dgm:t>
        <a:bodyPr/>
        <a:lstStyle/>
        <a:p>
          <a:pPr rtl="1"/>
          <a:endParaRPr lang="he-IL"/>
        </a:p>
      </dgm:t>
    </dgm:pt>
    <dgm:pt modelId="{092391B6-8311-45A8-B6EE-631F4BAED916}" type="pres">
      <dgm:prSet presAssocID="{A703C1A7-4B7D-4533-A434-F98E78D4CFF2}" presName="descendantText" presStyleLbl="alignAcc1" presStyleIdx="1" presStyleCnt="4">
        <dgm:presLayoutVars>
          <dgm:bulletEnabled val="1"/>
        </dgm:presLayoutVars>
      </dgm:prSet>
      <dgm:spPr/>
      <dgm:t>
        <a:bodyPr/>
        <a:lstStyle/>
        <a:p>
          <a:pPr rtl="1"/>
          <a:endParaRPr lang="he-IL"/>
        </a:p>
      </dgm:t>
    </dgm:pt>
    <dgm:pt modelId="{D04116F9-5A71-487A-B569-76F3A2EA2E6C}" type="pres">
      <dgm:prSet presAssocID="{F7EE5218-DEBF-4DFC-A0B2-A4AF45C31328}" presName="sp" presStyleCnt="0"/>
      <dgm:spPr/>
    </dgm:pt>
    <dgm:pt modelId="{7C15A4D6-D90D-4383-AE08-19573936AA8B}" type="pres">
      <dgm:prSet presAssocID="{DB44A952-B08C-4EB5-B341-BE37CCA99F85}" presName="composite" presStyleCnt="0"/>
      <dgm:spPr/>
    </dgm:pt>
    <dgm:pt modelId="{C84B4CBC-FC39-4A48-BD42-96C2710B88EF}" type="pres">
      <dgm:prSet presAssocID="{DB44A952-B08C-4EB5-B341-BE37CCA99F85}" presName="parentText" presStyleLbl="alignNode1" presStyleIdx="2" presStyleCnt="4">
        <dgm:presLayoutVars>
          <dgm:chMax val="1"/>
          <dgm:bulletEnabled val="1"/>
        </dgm:presLayoutVars>
      </dgm:prSet>
      <dgm:spPr/>
      <dgm:t>
        <a:bodyPr/>
        <a:lstStyle/>
        <a:p>
          <a:pPr rtl="1"/>
          <a:endParaRPr lang="he-IL"/>
        </a:p>
      </dgm:t>
    </dgm:pt>
    <dgm:pt modelId="{36BDFEC8-E3C5-471B-BC12-B4B97AD43F22}" type="pres">
      <dgm:prSet presAssocID="{DB44A952-B08C-4EB5-B341-BE37CCA99F85}" presName="descendantText" presStyleLbl="alignAcc1" presStyleIdx="2" presStyleCnt="4">
        <dgm:presLayoutVars>
          <dgm:bulletEnabled val="1"/>
        </dgm:presLayoutVars>
      </dgm:prSet>
      <dgm:spPr/>
      <dgm:t>
        <a:bodyPr/>
        <a:lstStyle/>
        <a:p>
          <a:pPr rtl="1"/>
          <a:endParaRPr lang="he-IL"/>
        </a:p>
      </dgm:t>
    </dgm:pt>
    <dgm:pt modelId="{DD6CD002-D05D-42C4-8DAC-B8460C2A6D23}" type="pres">
      <dgm:prSet presAssocID="{C2544B2A-8394-46F0-B3C3-DE1A1E8DE88E}" presName="sp" presStyleCnt="0"/>
      <dgm:spPr/>
    </dgm:pt>
    <dgm:pt modelId="{3993C4E2-1D25-4879-AE12-F5673DD18EA1}" type="pres">
      <dgm:prSet presAssocID="{700028DE-1A97-4FBE-AAB5-50E0C53A6ED3}" presName="composite" presStyleCnt="0"/>
      <dgm:spPr/>
    </dgm:pt>
    <dgm:pt modelId="{C6F5C903-5795-4E53-ABB3-1F48F78AC8AE}" type="pres">
      <dgm:prSet presAssocID="{700028DE-1A97-4FBE-AAB5-50E0C53A6ED3}" presName="parentText" presStyleLbl="alignNode1" presStyleIdx="3" presStyleCnt="4">
        <dgm:presLayoutVars>
          <dgm:chMax val="1"/>
          <dgm:bulletEnabled val="1"/>
        </dgm:presLayoutVars>
      </dgm:prSet>
      <dgm:spPr/>
      <dgm:t>
        <a:bodyPr/>
        <a:lstStyle/>
        <a:p>
          <a:pPr rtl="1"/>
          <a:endParaRPr lang="he-IL"/>
        </a:p>
      </dgm:t>
    </dgm:pt>
    <dgm:pt modelId="{32BDC7F4-6D1A-432C-9209-5DBE80F5D59B}" type="pres">
      <dgm:prSet presAssocID="{700028DE-1A97-4FBE-AAB5-50E0C53A6ED3}" presName="descendantText" presStyleLbl="alignAcc1" presStyleIdx="3" presStyleCnt="4" custScaleY="154497">
        <dgm:presLayoutVars>
          <dgm:bulletEnabled val="1"/>
        </dgm:presLayoutVars>
      </dgm:prSet>
      <dgm:spPr/>
      <dgm:t>
        <a:bodyPr/>
        <a:lstStyle/>
        <a:p>
          <a:pPr rtl="1"/>
          <a:endParaRPr lang="he-IL"/>
        </a:p>
      </dgm:t>
    </dgm:pt>
  </dgm:ptLst>
  <dgm:cxnLst>
    <dgm:cxn modelId="{E33B0AE0-F73B-423C-900B-5342150C8EA9}" srcId="{1D1F29D4-C9A2-4CA5-B9F0-6094E9E9754D}" destId="{36B6D77C-7A53-4F0C-9757-839CB4B530C9}" srcOrd="0" destOrd="0" parTransId="{A80A4774-83FB-49ED-A09D-8A32E73D46FB}" sibTransId="{790BEC5C-1DA1-4A94-A617-4C32AC344953}"/>
    <dgm:cxn modelId="{983A4710-6EDD-4AFF-BBD1-3F0BB0F5EB5F}" type="presOf" srcId="{F76DCE1D-B375-4045-805F-BBA19B688DAC}" destId="{32BDC7F4-6D1A-432C-9209-5DBE80F5D59B}" srcOrd="0" destOrd="2" presId="urn:microsoft.com/office/officeart/2005/8/layout/chevron2"/>
    <dgm:cxn modelId="{F351E99F-8112-42C8-9C13-7A42E8E7F815}" type="presOf" srcId="{A703C1A7-4B7D-4533-A434-F98E78D4CFF2}" destId="{26FEF6F3-D978-427D-8652-8E322ED523AD}" srcOrd="0" destOrd="0" presId="urn:microsoft.com/office/officeart/2005/8/layout/chevron2"/>
    <dgm:cxn modelId="{9F007DC6-FD7F-421B-94E6-AB5F2D0A6EF7}" srcId="{700028DE-1A97-4FBE-AAB5-50E0C53A6ED3}" destId="{D3776727-1944-4F32-AC84-F60BEAA9051A}" srcOrd="1" destOrd="0" parTransId="{9B444687-BF03-4E89-849B-0731167AE070}" sibTransId="{A23327BA-DB10-4FDF-A11D-BA33D8E58A98}"/>
    <dgm:cxn modelId="{4F640BB3-FCC3-4EC1-9282-8A475F8AEC7E}" srcId="{A703C1A7-4B7D-4533-A434-F98E78D4CFF2}" destId="{1E11BB96-F6E0-47AB-807E-6BBD6BDD01ED}" srcOrd="0" destOrd="0" parTransId="{237591F1-B020-4869-9968-479C18E2A686}" sibTransId="{BB6E9D13-8A7B-4CF8-80EB-2C25024F6042}"/>
    <dgm:cxn modelId="{2423C7D6-6202-4F93-8500-A3C08F9C8685}" srcId="{F7F8BB2D-0B57-4B23-AB78-89CC4D2F6EAF}" destId="{700028DE-1A97-4FBE-AAB5-50E0C53A6ED3}" srcOrd="3" destOrd="0" parTransId="{98B2DE98-3C8A-409B-A924-A7140119D5D0}" sibTransId="{AF1E46F7-869E-41FE-A2EC-F0ABF69181E9}"/>
    <dgm:cxn modelId="{687B80BD-1909-4DD8-A1FB-875A46308A04}" srcId="{700028DE-1A97-4FBE-AAB5-50E0C53A6ED3}" destId="{F76DCE1D-B375-4045-805F-BBA19B688DAC}" srcOrd="2" destOrd="0" parTransId="{B9C4DD37-1DB0-4128-A16A-232FE3BBE68A}" sibTransId="{FA9D55D8-E4EF-4ACE-B11C-8B24EB2964D6}"/>
    <dgm:cxn modelId="{809ED13C-13E1-48FC-BAC3-6E9356705091}" type="presOf" srcId="{D3776727-1944-4F32-AC84-F60BEAA9051A}" destId="{32BDC7F4-6D1A-432C-9209-5DBE80F5D59B}" srcOrd="0" destOrd="1" presId="urn:microsoft.com/office/officeart/2005/8/layout/chevron2"/>
    <dgm:cxn modelId="{1519B7A0-83E3-44B2-972D-299256A2B9B8}" type="presOf" srcId="{78F832BC-1AE8-4FD6-A770-7224179591E8}" destId="{36BDFEC8-E3C5-471B-BC12-B4B97AD43F22}" srcOrd="0" destOrd="0" presId="urn:microsoft.com/office/officeart/2005/8/layout/chevron2"/>
    <dgm:cxn modelId="{F9367999-B244-475B-ADD0-1055ACAC53B8}" srcId="{F7F8BB2D-0B57-4B23-AB78-89CC4D2F6EAF}" destId="{1D1F29D4-C9A2-4CA5-B9F0-6094E9E9754D}" srcOrd="0" destOrd="0" parTransId="{12DB1E04-0E7F-4028-956E-F41B64F4EAB2}" sibTransId="{036AD61E-AB2E-4DED-9774-2C121C9511E9}"/>
    <dgm:cxn modelId="{455AF8C7-FE0A-4A5D-B816-2A48CFA410A9}" srcId="{F7F8BB2D-0B57-4B23-AB78-89CC4D2F6EAF}" destId="{A703C1A7-4B7D-4533-A434-F98E78D4CFF2}" srcOrd="1" destOrd="0" parTransId="{642D693B-D0CB-4BE8-9961-3E7FA5D79229}" sibTransId="{F7EE5218-DEBF-4DFC-A0B2-A4AF45C31328}"/>
    <dgm:cxn modelId="{0656C602-1A93-4EE0-A0B1-6D526A7BD8C6}" type="presOf" srcId="{1E11BB96-F6E0-47AB-807E-6BBD6BDD01ED}" destId="{092391B6-8311-45A8-B6EE-631F4BAED916}" srcOrd="0" destOrd="0" presId="urn:microsoft.com/office/officeart/2005/8/layout/chevron2"/>
    <dgm:cxn modelId="{4280639F-7B0C-4627-BB5C-EB46122D4DA2}" type="presOf" srcId="{700028DE-1A97-4FBE-AAB5-50E0C53A6ED3}" destId="{C6F5C903-5795-4E53-ABB3-1F48F78AC8AE}" srcOrd="0" destOrd="0" presId="urn:microsoft.com/office/officeart/2005/8/layout/chevron2"/>
    <dgm:cxn modelId="{569BDB6C-72F2-4901-912A-1C3076C31C1B}" srcId="{DB44A952-B08C-4EB5-B341-BE37CCA99F85}" destId="{78F832BC-1AE8-4FD6-A770-7224179591E8}" srcOrd="0" destOrd="0" parTransId="{2C577FE2-7E36-416E-AC55-1F0D5893EBC7}" sibTransId="{D84D0A95-B662-4D38-BAFF-165FB4E198F6}"/>
    <dgm:cxn modelId="{CD1E43B6-6EBD-430B-8D73-E4553F63216A}" type="presOf" srcId="{1D1F29D4-C9A2-4CA5-B9F0-6094E9E9754D}" destId="{1073E192-2429-4F68-BFD4-183C710438C8}" srcOrd="0" destOrd="0" presId="urn:microsoft.com/office/officeart/2005/8/layout/chevron2"/>
    <dgm:cxn modelId="{35BB55B5-0C05-4428-9C98-009DBA1D54E6}" srcId="{F7F8BB2D-0B57-4B23-AB78-89CC4D2F6EAF}" destId="{DB44A952-B08C-4EB5-B341-BE37CCA99F85}" srcOrd="2" destOrd="0" parTransId="{834DFF21-CB09-46F0-B34C-CD55F3869E67}" sibTransId="{C2544B2A-8394-46F0-B3C3-DE1A1E8DE88E}"/>
    <dgm:cxn modelId="{69CC46C8-95CD-4074-87AB-B4951EF5198A}" type="presOf" srcId="{D6091901-365D-42FC-8959-34285177CEF6}" destId="{75DDD1B6-F95E-4BD3-ACCC-AE52CC461FED}" srcOrd="0" destOrd="1" presId="urn:microsoft.com/office/officeart/2005/8/layout/chevron2"/>
    <dgm:cxn modelId="{BDA21EE6-636A-4B4D-992D-6D32E1A2C406}" type="presOf" srcId="{36B6D77C-7A53-4F0C-9757-839CB4B530C9}" destId="{75DDD1B6-F95E-4BD3-ACCC-AE52CC461FED}" srcOrd="0" destOrd="0" presId="urn:microsoft.com/office/officeart/2005/8/layout/chevron2"/>
    <dgm:cxn modelId="{1AAF1BF5-0C66-43B4-A3E4-A3C8C0349645}" type="presOf" srcId="{F7F8BB2D-0B57-4B23-AB78-89CC4D2F6EAF}" destId="{C224184D-6A06-4164-8790-22750B595780}" srcOrd="0" destOrd="0" presId="urn:microsoft.com/office/officeart/2005/8/layout/chevron2"/>
    <dgm:cxn modelId="{5D4F90C5-5F9B-4E5B-B2E3-96263CD0B390}" type="presOf" srcId="{08825C38-BDCF-42A3-A392-BBF308B166E2}" destId="{32BDC7F4-6D1A-432C-9209-5DBE80F5D59B}" srcOrd="0" destOrd="0" presId="urn:microsoft.com/office/officeart/2005/8/layout/chevron2"/>
    <dgm:cxn modelId="{40E97091-7BD3-4B22-88FA-D758A3474441}" type="presOf" srcId="{DB44A952-B08C-4EB5-B341-BE37CCA99F85}" destId="{C84B4CBC-FC39-4A48-BD42-96C2710B88EF}" srcOrd="0" destOrd="0" presId="urn:microsoft.com/office/officeart/2005/8/layout/chevron2"/>
    <dgm:cxn modelId="{4A4A2E81-2BB0-4774-BA0E-044E2E49338E}" srcId="{1D1F29D4-C9A2-4CA5-B9F0-6094E9E9754D}" destId="{D6091901-365D-42FC-8959-34285177CEF6}" srcOrd="1" destOrd="0" parTransId="{13E8ED8B-670A-46B2-BE7F-B95D67BD3D30}" sibTransId="{FBDE64E2-EA66-459D-A95E-BBE5AAF70376}"/>
    <dgm:cxn modelId="{6C1FE249-F511-4EE8-B467-7026027D2B1B}" srcId="{700028DE-1A97-4FBE-AAB5-50E0C53A6ED3}" destId="{08825C38-BDCF-42A3-A392-BBF308B166E2}" srcOrd="0" destOrd="0" parTransId="{53CEC377-589D-4D1B-8A47-EED88ACE9694}" sibTransId="{0D68264B-546C-40C0-A50D-DBA7A5CC805C}"/>
    <dgm:cxn modelId="{CA7B546D-0D26-4F24-8947-7DCC0B24D0E7}" type="presParOf" srcId="{C224184D-6A06-4164-8790-22750B595780}" destId="{4B843F5E-E210-4414-BE58-AF2BE36A5186}" srcOrd="0" destOrd="0" presId="urn:microsoft.com/office/officeart/2005/8/layout/chevron2"/>
    <dgm:cxn modelId="{D395648F-CE2D-4D0D-8D82-E0B1F630BFC9}" type="presParOf" srcId="{4B843F5E-E210-4414-BE58-AF2BE36A5186}" destId="{1073E192-2429-4F68-BFD4-183C710438C8}" srcOrd="0" destOrd="0" presId="urn:microsoft.com/office/officeart/2005/8/layout/chevron2"/>
    <dgm:cxn modelId="{2EECCDDC-7187-46B7-9F97-B6C281D4CBE4}" type="presParOf" srcId="{4B843F5E-E210-4414-BE58-AF2BE36A5186}" destId="{75DDD1B6-F95E-4BD3-ACCC-AE52CC461FED}" srcOrd="1" destOrd="0" presId="urn:microsoft.com/office/officeart/2005/8/layout/chevron2"/>
    <dgm:cxn modelId="{AF914173-B0DE-4FB9-A287-E35E3CFB4F19}" type="presParOf" srcId="{C224184D-6A06-4164-8790-22750B595780}" destId="{86675D1D-B72D-4FC0-B3E8-106F7ECA97E3}" srcOrd="1" destOrd="0" presId="urn:microsoft.com/office/officeart/2005/8/layout/chevron2"/>
    <dgm:cxn modelId="{9F016F41-81C2-4B37-AB4E-2537AF724E56}" type="presParOf" srcId="{C224184D-6A06-4164-8790-22750B595780}" destId="{110AC9EB-1AE0-4CC3-BE66-7780EE874A0F}" srcOrd="2" destOrd="0" presId="urn:microsoft.com/office/officeart/2005/8/layout/chevron2"/>
    <dgm:cxn modelId="{F5C12E96-6A00-4E29-8DCE-0AA62EB4AE6D}" type="presParOf" srcId="{110AC9EB-1AE0-4CC3-BE66-7780EE874A0F}" destId="{26FEF6F3-D978-427D-8652-8E322ED523AD}" srcOrd="0" destOrd="0" presId="urn:microsoft.com/office/officeart/2005/8/layout/chevron2"/>
    <dgm:cxn modelId="{4C2B131D-24E6-415F-A6FC-CDE66F587017}" type="presParOf" srcId="{110AC9EB-1AE0-4CC3-BE66-7780EE874A0F}" destId="{092391B6-8311-45A8-B6EE-631F4BAED916}" srcOrd="1" destOrd="0" presId="urn:microsoft.com/office/officeart/2005/8/layout/chevron2"/>
    <dgm:cxn modelId="{5B3C8B79-C8C2-4B78-951D-9F5B6C33F758}" type="presParOf" srcId="{C224184D-6A06-4164-8790-22750B595780}" destId="{D04116F9-5A71-487A-B569-76F3A2EA2E6C}" srcOrd="3" destOrd="0" presId="urn:microsoft.com/office/officeart/2005/8/layout/chevron2"/>
    <dgm:cxn modelId="{04F1FA9C-5372-4E81-8313-C58B4FF34FEB}" type="presParOf" srcId="{C224184D-6A06-4164-8790-22750B595780}" destId="{7C15A4D6-D90D-4383-AE08-19573936AA8B}" srcOrd="4" destOrd="0" presId="urn:microsoft.com/office/officeart/2005/8/layout/chevron2"/>
    <dgm:cxn modelId="{BE27BC1D-5094-4B4E-8C93-BFE0A5F58586}" type="presParOf" srcId="{7C15A4D6-D90D-4383-AE08-19573936AA8B}" destId="{C84B4CBC-FC39-4A48-BD42-96C2710B88EF}" srcOrd="0" destOrd="0" presId="urn:microsoft.com/office/officeart/2005/8/layout/chevron2"/>
    <dgm:cxn modelId="{0CFCFB09-42AF-4350-A120-3F24080D526A}" type="presParOf" srcId="{7C15A4D6-D90D-4383-AE08-19573936AA8B}" destId="{36BDFEC8-E3C5-471B-BC12-B4B97AD43F22}" srcOrd="1" destOrd="0" presId="urn:microsoft.com/office/officeart/2005/8/layout/chevron2"/>
    <dgm:cxn modelId="{C72AC03B-FABA-4A29-B59D-84EBB33979CC}" type="presParOf" srcId="{C224184D-6A06-4164-8790-22750B595780}" destId="{DD6CD002-D05D-42C4-8DAC-B8460C2A6D23}" srcOrd="5" destOrd="0" presId="urn:microsoft.com/office/officeart/2005/8/layout/chevron2"/>
    <dgm:cxn modelId="{52FD45CA-CFE3-406A-BE95-C9B5C4099C45}" type="presParOf" srcId="{C224184D-6A06-4164-8790-22750B595780}" destId="{3993C4E2-1D25-4879-AE12-F5673DD18EA1}" srcOrd="6" destOrd="0" presId="urn:microsoft.com/office/officeart/2005/8/layout/chevron2"/>
    <dgm:cxn modelId="{304542BF-CC73-423B-9CE8-BFE9852C7119}" type="presParOf" srcId="{3993C4E2-1D25-4879-AE12-F5673DD18EA1}" destId="{C6F5C903-5795-4E53-ABB3-1F48F78AC8AE}" srcOrd="0" destOrd="0" presId="urn:microsoft.com/office/officeart/2005/8/layout/chevron2"/>
    <dgm:cxn modelId="{1309C658-8245-4C03-9419-E6140E3C5BDD}" type="presParOf" srcId="{3993C4E2-1D25-4879-AE12-F5673DD18EA1}" destId="{32BDC7F4-6D1A-432C-9209-5DBE80F5D59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718224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49811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133092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428469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14820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101767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293639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325584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1162409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34113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286A9-6DFE-45C9-B584-D6778CF7B0FD}" type="datetimeFigureOut">
              <a:rPr lang="he-IL" smtClean="0"/>
              <a:t>י"ג/תשרי/תשע"ד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659F37-041D-42D9-B57B-F145741B3D42}" type="slidenum">
              <a:rPr lang="he-IL" smtClean="0"/>
              <a:t>‹#›</a:t>
            </a:fld>
            <a:endParaRPr lang="he-IL"/>
          </a:p>
        </p:txBody>
      </p:sp>
    </p:spTree>
    <p:extLst>
      <p:ext uri="{BB962C8B-B14F-4D97-AF65-F5344CB8AC3E}">
        <p14:creationId xmlns:p14="http://schemas.microsoft.com/office/powerpoint/2010/main" val="310779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D2286A9-6DFE-45C9-B584-D6778CF7B0FD}" type="datetimeFigureOut">
              <a:rPr lang="he-IL" smtClean="0"/>
              <a:t>י"ג/תשרי/תשע"ד</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659F37-041D-42D9-B57B-F145741B3D42}" type="slidenum">
              <a:rPr lang="he-IL" smtClean="0"/>
              <a:t>‹#›</a:t>
            </a:fld>
            <a:endParaRPr lang="he-IL"/>
          </a:p>
        </p:txBody>
      </p:sp>
    </p:spTree>
    <p:extLst>
      <p:ext uri="{BB962C8B-B14F-4D97-AF65-F5344CB8AC3E}">
        <p14:creationId xmlns:p14="http://schemas.microsoft.com/office/powerpoint/2010/main" val="968472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echon-mamre.org/i/t/t35b13.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echon-mamre.org/i/t/a0511.htm" TargetMode="External"/><Relationship Id="rId2" Type="http://schemas.openxmlformats.org/officeDocument/2006/relationships/hyperlink" Target="http://www.mechon-mamre.org/i/t/a0223.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he-IL" dirty="0"/>
          </a:p>
        </p:txBody>
      </p:sp>
      <p:sp>
        <p:nvSpPr>
          <p:cNvPr id="3" name="Subtitle 2"/>
          <p:cNvSpPr>
            <a:spLocks noGrp="1"/>
          </p:cNvSpPr>
          <p:nvPr>
            <p:ph type="subTitle" idx="1"/>
          </p:nvPr>
        </p:nvSpPr>
        <p:spPr/>
        <p:txBody>
          <a:bodyPr/>
          <a:lstStyle/>
          <a:p>
            <a:endParaRPr lang="he-I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641" y="0"/>
            <a:ext cx="914071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75657" y="2497976"/>
            <a:ext cx="6192687" cy="3277820"/>
          </a:xfrm>
          <a:prstGeom prst="rect">
            <a:avLst/>
          </a:prstGeom>
          <a:noFill/>
        </p:spPr>
        <p:txBody>
          <a:bodyPr wrap="square" lIns="91440" tIns="45720" rIns="91440" bIns="45720">
            <a:spAutoFit/>
          </a:bodyPr>
          <a:lstStyle/>
          <a:p>
            <a:pPr algn="ctr"/>
            <a:r>
              <a:rPr lang="he-IL" sz="11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תפילה</a:t>
            </a:r>
          </a:p>
          <a:p>
            <a:pPr algn="ctr" rtl="0"/>
            <a:endParaRPr lang="en-GB" sz="4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rtl="0"/>
            <a:r>
              <a:rPr lang="en-GB"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The Source of the Chiyuv</a:t>
            </a:r>
            <a:endParaRPr lang="en-US" sz="4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TextBox 1"/>
          <p:cNvSpPr txBox="1"/>
          <p:nvPr/>
        </p:nvSpPr>
        <p:spPr>
          <a:xfrm>
            <a:off x="899592" y="5951021"/>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solidFill>
                  <a:schemeClr val="bg1"/>
                </a:solidFill>
              </a:rPr>
              <a:t>© </a:t>
            </a:r>
            <a:r>
              <a:rPr lang="en-GB" dirty="0" err="1">
                <a:solidFill>
                  <a:schemeClr val="bg1"/>
                </a:solidFill>
              </a:rPr>
              <a:t>Shaalvim</a:t>
            </a:r>
            <a:r>
              <a:rPr lang="en-GB" dirty="0">
                <a:solidFill>
                  <a:schemeClr val="bg1"/>
                </a:solidFill>
              </a:rPr>
              <a:t> For Women and Rabbi </a:t>
            </a:r>
            <a:r>
              <a:rPr lang="en-GB" dirty="0" err="1">
                <a:solidFill>
                  <a:schemeClr val="bg1"/>
                </a:solidFill>
              </a:rPr>
              <a:t>Menachem</a:t>
            </a:r>
            <a:r>
              <a:rPr lang="en-GB" dirty="0">
                <a:solidFill>
                  <a:schemeClr val="bg1"/>
                </a:solidFill>
              </a:rPr>
              <a:t> </a:t>
            </a:r>
            <a:r>
              <a:rPr lang="en-GB" dirty="0" err="1">
                <a:solidFill>
                  <a:schemeClr val="bg1"/>
                </a:solidFill>
              </a:rPr>
              <a:t>Leibtag</a:t>
            </a:r>
            <a:r>
              <a:rPr lang="en-GB" dirty="0">
                <a:solidFill>
                  <a:schemeClr val="bg1"/>
                </a:solidFill>
              </a:rPr>
              <a:t>.</a:t>
            </a:r>
            <a:endParaRPr lang="en-US" dirty="0">
              <a:solidFill>
                <a:schemeClr val="bg1"/>
              </a:solidFill>
            </a:endParaRPr>
          </a:p>
          <a:p>
            <a:pPr algn="ctr" rtl="0"/>
            <a:r>
              <a:rPr lang="en-GB" dirty="0">
                <a:solidFill>
                  <a:schemeClr val="bg1"/>
                </a:solidFill>
              </a:rPr>
              <a:t>Please feel free to use and share but please give credit to the above parties. </a:t>
            </a:r>
            <a:endParaRPr lang="en-US" dirty="0">
              <a:solidFill>
                <a:schemeClr val="bg1"/>
              </a:solidFill>
            </a:endParaRPr>
          </a:p>
        </p:txBody>
      </p:sp>
    </p:spTree>
    <p:extLst>
      <p:ext uri="{BB962C8B-B14F-4D97-AF65-F5344CB8AC3E}">
        <p14:creationId xmlns:p14="http://schemas.microsoft.com/office/powerpoint/2010/main" val="236809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1"/>
                </a:solidFill>
                <a:effectLst>
                  <a:outerShdw blurRad="38100" dist="38100" dir="2700000" algn="tl">
                    <a:srgbClr val="000000">
                      <a:alpha val="43137"/>
                    </a:srgbClr>
                  </a:outerShdw>
                </a:effectLst>
              </a:rPr>
              <a:t>הלכה ג</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0" y="1340768"/>
            <a:ext cx="4392488" cy="5328592"/>
          </a:xfrm>
        </p:spPr>
        <p:txBody>
          <a:bodyPr>
            <a:normAutofit fontScale="92500" lnSpcReduction="20000"/>
          </a:bodyPr>
          <a:lstStyle/>
          <a:p>
            <a:pPr marL="0" indent="0">
              <a:buNone/>
            </a:pPr>
            <a:r>
              <a:rPr lang="he-IL" b="1" dirty="0" smtClean="0">
                <a:solidFill>
                  <a:schemeClr val="accent6"/>
                </a:solidFill>
                <a:cs typeface="David" pitchFamily="34" charset="-79"/>
              </a:rPr>
              <a:t>אִם </a:t>
            </a:r>
            <a:r>
              <a:rPr lang="he-IL" b="1" dirty="0">
                <a:solidFill>
                  <a:schemeClr val="accent6"/>
                </a:solidFill>
                <a:cs typeface="David" pitchFamily="34" charset="-79"/>
              </a:rPr>
              <a:t>הָיָה רָגִיל, מַרְבֶּה בִּתְחִנָּה וּבַקָּשָׁה;</a:t>
            </a:r>
            <a:endParaRPr lang="en-US" b="1" dirty="0">
              <a:solidFill>
                <a:schemeClr val="accent6"/>
              </a:solidFill>
              <a:cs typeface="David" pitchFamily="34" charset="-79"/>
            </a:endParaRPr>
          </a:p>
          <a:p>
            <a:pPr marL="0" indent="0">
              <a:buNone/>
            </a:pPr>
            <a:r>
              <a:rPr lang="he-IL" dirty="0" smtClean="0">
                <a:cs typeface="David" pitchFamily="34" charset="-79"/>
              </a:rPr>
              <a:t>וְאִם </a:t>
            </a:r>
            <a:r>
              <a:rPr lang="he-IL" dirty="0">
                <a:cs typeface="David" pitchFamily="34" charset="-79"/>
              </a:rPr>
              <a:t>הָיָה </a:t>
            </a:r>
            <a:r>
              <a:rPr lang="he-IL" b="1" dirty="0">
                <a:solidFill>
                  <a:schemeClr val="accent5"/>
                </a:solidFill>
                <a:cs typeface="David" pitchFamily="34" charset="-79"/>
              </a:rPr>
              <a:t>עֲרַל שְׂפָתַיִם</a:t>
            </a:r>
            <a:r>
              <a:rPr lang="he-IL" dirty="0">
                <a:cs typeface="David" pitchFamily="34" charset="-79"/>
              </a:rPr>
              <a:t>,</a:t>
            </a:r>
            <a:r>
              <a:rPr lang="he-IL" dirty="0">
                <a:solidFill>
                  <a:schemeClr val="accent5"/>
                </a:solidFill>
                <a:cs typeface="David" pitchFamily="34" charset="-79"/>
              </a:rPr>
              <a:t> </a:t>
            </a:r>
            <a:r>
              <a:rPr lang="he-IL" dirty="0">
                <a:cs typeface="David" pitchFamily="34" charset="-79"/>
              </a:rPr>
              <a:t>מְדַבֵּר כְּפִי יָכְלוֹ וּבְכָל עֵת שֶׁיִּרְצֶה.</a:t>
            </a:r>
            <a:endParaRPr lang="en-US" dirty="0">
              <a:cs typeface="David" pitchFamily="34" charset="-79"/>
            </a:endParaRPr>
          </a:p>
          <a:p>
            <a:pPr marL="0" indent="0">
              <a:buNone/>
            </a:pPr>
            <a:r>
              <a:rPr lang="he-IL" dirty="0" smtClean="0">
                <a:cs typeface="David" pitchFamily="34" charset="-79"/>
              </a:rPr>
              <a:t>וְכֵן </a:t>
            </a:r>
            <a:r>
              <a:rPr lang="he-IL" dirty="0">
                <a:cs typeface="David" pitchFamily="34" charset="-79"/>
              </a:rPr>
              <a:t>מִנְיַן הַתְּפִלּוֹת, כָּל אֶחָד וְאֶחָד כְּפִי יְכָלְתּוֹ--יֵשׁ שֶׁמִּתְפַּלֵּל פַּעַם אַחַת בַּיּוֹם, וְיֵשׁ שֶׁמִּתְפַּלֵּל פְּעָמִים הַרְבֵּה</a:t>
            </a:r>
            <a:r>
              <a:rPr lang="he-IL" dirty="0" smtClean="0">
                <a:cs typeface="David" pitchFamily="34" charset="-79"/>
              </a:rPr>
              <a:t>.</a:t>
            </a:r>
          </a:p>
          <a:p>
            <a:pPr marL="0" indent="0">
              <a:buNone/>
            </a:pPr>
            <a:r>
              <a:rPr lang="he-IL" b="1" dirty="0" smtClean="0">
                <a:solidFill>
                  <a:schemeClr val="accent4"/>
                </a:solidFill>
                <a:cs typeface="David" pitchFamily="34" charset="-79"/>
              </a:rPr>
              <a:t>וְהַכֹּל </a:t>
            </a:r>
            <a:r>
              <a:rPr lang="he-IL" b="1" dirty="0">
                <a:solidFill>
                  <a:schemeClr val="accent4"/>
                </a:solidFill>
                <a:cs typeface="David" pitchFamily="34" charset="-79"/>
              </a:rPr>
              <a:t>הָיוּ מִתְפַּלְּלִים נֹכַח הַמִּקְדָּשׁ, בְּכָל מָקוֹם שֶׁיִּהְיֶה</a:t>
            </a:r>
            <a:r>
              <a:rPr lang="he-IL" dirty="0">
                <a:cs typeface="David" pitchFamily="34" charset="-79"/>
              </a:rPr>
              <a:t>. </a:t>
            </a:r>
            <a:endParaRPr lang="he-IL" dirty="0" smtClean="0">
              <a:cs typeface="David" pitchFamily="34" charset="-79"/>
            </a:endParaRPr>
          </a:p>
          <a:p>
            <a:pPr marL="0" indent="0">
              <a:buNone/>
            </a:pPr>
            <a:r>
              <a:rPr lang="he-IL" dirty="0" smtClean="0">
                <a:cs typeface="David" pitchFamily="34" charset="-79"/>
              </a:rPr>
              <a:t>וְכֵן </a:t>
            </a:r>
            <a:r>
              <a:rPr lang="he-IL" dirty="0">
                <a:cs typeface="David" pitchFamily="34" charset="-79"/>
              </a:rPr>
              <a:t>הָיָה הַדָּבָר תָּמִיד מִמֹּשֶׁה רַבֵּנוּ, עַד עֶזְרָא.</a:t>
            </a:r>
            <a:endParaRPr lang="en-US" dirty="0">
              <a:cs typeface="David" pitchFamily="34" charset="-79"/>
            </a:endParaRPr>
          </a:p>
          <a:p>
            <a:pPr marL="0" indent="0">
              <a:buNone/>
            </a:pPr>
            <a:endParaRPr lang="he-IL" dirty="0">
              <a:cs typeface="David" pitchFamily="34" charset="-79"/>
            </a:endParaRPr>
          </a:p>
        </p:txBody>
      </p:sp>
      <p:sp>
        <p:nvSpPr>
          <p:cNvPr id="4" name="Right Arrow Callout 3"/>
          <p:cNvSpPr/>
          <p:nvPr/>
        </p:nvSpPr>
        <p:spPr>
          <a:xfrm>
            <a:off x="323528" y="1340768"/>
            <a:ext cx="4392488" cy="936104"/>
          </a:xfrm>
          <a:prstGeom prst="rightArrowCallout">
            <a:avLst>
              <a:gd name="adj1" fmla="val 25000"/>
              <a:gd name="adj2" fmla="val 25000"/>
              <a:gd name="adj3" fmla="val 25000"/>
              <a:gd name="adj4" fmla="val 87116"/>
            </a:avLst>
          </a:prstGeom>
        </p:spPr>
        <p:style>
          <a:lnRef idx="0">
            <a:schemeClr val="accent6"/>
          </a:lnRef>
          <a:fillRef idx="3">
            <a:schemeClr val="accent6"/>
          </a:fillRef>
          <a:effectRef idx="3">
            <a:schemeClr val="accent6"/>
          </a:effectRef>
          <a:fontRef idx="minor">
            <a:schemeClr val="lt1"/>
          </a:fontRef>
        </p:style>
        <p:txBody>
          <a:bodyPr rtlCol="1" anchor="ctr"/>
          <a:lstStyle/>
          <a:p>
            <a:pPr algn="ctr" rtl="0"/>
            <a:r>
              <a:rPr lang="en-GB" sz="2000" dirty="0" smtClean="0"/>
              <a:t>If he knows how to daven, he can daven a lot. </a:t>
            </a:r>
          </a:p>
          <a:p>
            <a:pPr algn="ctr" rtl="0"/>
            <a:r>
              <a:rPr lang="en-GB" sz="2000" dirty="0" smtClean="0"/>
              <a:t>It’s about quality not quantity.</a:t>
            </a:r>
            <a:endParaRPr lang="he-IL" sz="2000" dirty="0"/>
          </a:p>
        </p:txBody>
      </p:sp>
      <p:sp>
        <p:nvSpPr>
          <p:cNvPr id="5" name="Right Arrow Callout 4"/>
          <p:cNvSpPr/>
          <p:nvPr/>
        </p:nvSpPr>
        <p:spPr>
          <a:xfrm>
            <a:off x="299142" y="2492896"/>
            <a:ext cx="4176464" cy="1224136"/>
          </a:xfrm>
          <a:prstGeom prst="rightArrowCallout">
            <a:avLst>
              <a:gd name="adj1" fmla="val 25000"/>
              <a:gd name="adj2" fmla="val 25000"/>
              <a:gd name="adj3" fmla="val 25000"/>
              <a:gd name="adj4" fmla="val 89304"/>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a:r>
              <a:rPr lang="en-GB" sz="2000" dirty="0" smtClean="0"/>
              <a:t>Learn from Moshe Rabbeinu </a:t>
            </a:r>
          </a:p>
          <a:p>
            <a:pPr algn="ctr" rtl="0"/>
            <a:r>
              <a:rPr lang="en-GB" sz="2000" dirty="0" smtClean="0"/>
              <a:t>– just because you think you can’t speak, it shouldn’t stop you from davening.</a:t>
            </a:r>
            <a:endParaRPr lang="he-IL" sz="2000" dirty="0"/>
          </a:p>
        </p:txBody>
      </p:sp>
      <p:sp>
        <p:nvSpPr>
          <p:cNvPr id="6" name="Right Arrow Callout 5"/>
          <p:cNvSpPr/>
          <p:nvPr/>
        </p:nvSpPr>
        <p:spPr>
          <a:xfrm>
            <a:off x="323528" y="4293096"/>
            <a:ext cx="4536504" cy="1224136"/>
          </a:xfrm>
          <a:prstGeom prst="rightArrowCallout">
            <a:avLst>
              <a:gd name="adj1" fmla="val 25000"/>
              <a:gd name="adj2" fmla="val 25000"/>
              <a:gd name="adj3" fmla="val 25000"/>
              <a:gd name="adj4" fmla="val 85453"/>
            </a:avLst>
          </a:prstGeom>
        </p:spPr>
        <p:style>
          <a:lnRef idx="0">
            <a:schemeClr val="accent4"/>
          </a:lnRef>
          <a:fillRef idx="3">
            <a:schemeClr val="accent4"/>
          </a:fillRef>
          <a:effectRef idx="3">
            <a:schemeClr val="accent4"/>
          </a:effectRef>
          <a:fontRef idx="minor">
            <a:schemeClr val="lt1"/>
          </a:fontRef>
        </p:style>
        <p:txBody>
          <a:bodyPr rtlCol="1" anchor="ctr"/>
          <a:lstStyle/>
          <a:p>
            <a:pPr algn="ctr" rtl="0"/>
            <a:r>
              <a:rPr lang="en-GB" sz="2000" dirty="0" smtClean="0"/>
              <a:t>Can daven anywhere, just face Yerushalayim.</a:t>
            </a:r>
            <a:endParaRPr lang="he-IL" sz="2000" dirty="0"/>
          </a:p>
        </p:txBody>
      </p:sp>
    </p:spTree>
    <p:extLst>
      <p:ext uri="{BB962C8B-B14F-4D97-AF65-F5344CB8AC3E}">
        <p14:creationId xmlns:p14="http://schemas.microsoft.com/office/powerpoint/2010/main" val="378142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0-#ppt_w/2"/>
                                          </p:val>
                                        </p:tav>
                                        <p:tav tm="100000">
                                          <p:val>
                                            <p:strVal val="#ppt_x"/>
                                          </p:val>
                                        </p:tav>
                                      </p:tavLst>
                                    </p:anim>
                                    <p:anim calcmode="lin" valueType="num">
                                      <p:cBhvr additive="base">
                                        <p:cTn id="4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1"/>
                </a:solidFill>
                <a:effectLst>
                  <a:outerShdw blurRad="38100" dist="38100" dir="2700000" algn="tl">
                    <a:srgbClr val="000000">
                      <a:alpha val="43137"/>
                    </a:srgbClr>
                  </a:outerShdw>
                </a:effectLst>
              </a:rPr>
              <a:t>הלכה ד</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he-IL" dirty="0" smtClean="0">
                <a:latin typeface="David" pitchFamily="34" charset="-79"/>
                <a:cs typeface="David" pitchFamily="34" charset="-79"/>
              </a:rPr>
              <a:t>כֵּיוָן </a:t>
            </a:r>
            <a:r>
              <a:rPr lang="he-IL" dirty="0">
                <a:latin typeface="David" pitchFamily="34" charset="-79"/>
                <a:cs typeface="David" pitchFamily="34" charset="-79"/>
              </a:rPr>
              <a:t>שֶׁגָּלוּ יִשְׂרָאֵל בִּימֵי נְבוּכַדְנֶאצַּר הָרָשָׁע, נִתְעָרְבוּ בְּפָרַס וְיָוָן וּשְׁאָר הָאֻמּוֹת, וְנֻלְּדוּ לָהֶם בָּנִים בְּאַרְצוֹת הַגּוֹיִים; וְאוֹתָן הַבָּנִים נִתְבַּלְבְּלָה שְׂפָתָם, וְהָיְתָה שְׂפַת כָּל אֶחָד וְאֶחָד מְעֹרֶבֶת מִלְּשׁוֹנוֹת הַרְבֵּה. וְכֵיוָן שֶׁהָיָה מְדַבֵּר, אֵינוּ יָכוֹל לְדַבַּר כָּל צְרָכָיו בְּלָשׁוֹן אַחַת אֵלָא בְּשִׁבּוּשׁ, שֶׁנֶּאֱמָר "וּבְנֵיהֶם, חֲצִי מְדַבֵּר אַשְׁדּוֹדִית, וְאֵינָם מַכִּירִים, לְדַבֵּר יְהוּדִית--וְכִלְשׁוֹן, עַם וָעָם" (</a:t>
            </a:r>
            <a:r>
              <a:rPr lang="he-IL" u="sng" dirty="0">
                <a:latin typeface="David" pitchFamily="34" charset="-79"/>
                <a:cs typeface="David" pitchFamily="34" charset="-79"/>
                <a:hlinkClick r:id="rId2"/>
              </a:rPr>
              <a:t>נחמיה יג,כד</a:t>
            </a:r>
            <a:r>
              <a:rPr lang="he-IL" dirty="0">
                <a:latin typeface="David" pitchFamily="34" charset="-79"/>
                <a:cs typeface="David" pitchFamily="34" charset="-79"/>
              </a:rPr>
              <a:t>).</a:t>
            </a:r>
            <a:endParaRPr lang="en-US" dirty="0">
              <a:latin typeface="David" pitchFamily="34" charset="-79"/>
              <a:cs typeface="David" pitchFamily="34" charset="-79"/>
            </a:endParaRPr>
          </a:p>
          <a:p>
            <a:pPr marL="0" indent="0" algn="l" rtl="0">
              <a:buNone/>
            </a:pPr>
            <a:r>
              <a:rPr lang="en-GB" b="1" dirty="0">
                <a:solidFill>
                  <a:schemeClr val="accent2"/>
                </a:solidFill>
              </a:rPr>
              <a:t>The children's language got messed </a:t>
            </a:r>
            <a:r>
              <a:rPr lang="en-GB" b="1" dirty="0" smtClean="0">
                <a:solidFill>
                  <a:schemeClr val="accent2"/>
                </a:solidFill>
              </a:rPr>
              <a:t>up.</a:t>
            </a:r>
          </a:p>
          <a:p>
            <a:pPr marL="0" indent="0" algn="l" rtl="0">
              <a:buNone/>
            </a:pPr>
            <a:r>
              <a:rPr lang="en-GB" b="1" dirty="0" smtClean="0">
                <a:solidFill>
                  <a:schemeClr val="accent2"/>
                </a:solidFill>
              </a:rPr>
              <a:t>They </a:t>
            </a:r>
            <a:r>
              <a:rPr lang="en-GB" b="1" dirty="0">
                <a:solidFill>
                  <a:schemeClr val="accent2"/>
                </a:solidFill>
              </a:rPr>
              <a:t>didn’t know their </a:t>
            </a:r>
            <a:r>
              <a:rPr lang="en-GB" b="1" dirty="0" smtClean="0">
                <a:solidFill>
                  <a:schemeClr val="accent2"/>
                </a:solidFill>
              </a:rPr>
              <a:t>Hebrew and </a:t>
            </a:r>
            <a:r>
              <a:rPr lang="en-GB" b="1" dirty="0">
                <a:solidFill>
                  <a:schemeClr val="accent2"/>
                </a:solidFill>
              </a:rPr>
              <a:t>that's not a nice way to daven to </a:t>
            </a:r>
            <a:r>
              <a:rPr lang="en-GB" b="1" dirty="0" smtClean="0">
                <a:solidFill>
                  <a:schemeClr val="accent2"/>
                </a:solidFill>
              </a:rPr>
              <a:t>G-d. </a:t>
            </a:r>
            <a:endParaRPr lang="en-US" b="1" dirty="0">
              <a:solidFill>
                <a:schemeClr val="accent2"/>
              </a:solidFill>
            </a:endParaRPr>
          </a:p>
          <a:p>
            <a:endParaRPr lang="he-IL" dirty="0"/>
          </a:p>
        </p:txBody>
      </p:sp>
    </p:spTree>
    <p:extLst>
      <p:ext uri="{BB962C8B-B14F-4D97-AF65-F5344CB8AC3E}">
        <p14:creationId xmlns:p14="http://schemas.microsoft.com/office/powerpoint/2010/main" val="259310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1"/>
                </a:solidFill>
                <a:effectLst>
                  <a:outerShdw blurRad="38100" dist="38100" dir="2700000" algn="tl">
                    <a:srgbClr val="000000">
                      <a:alpha val="43137"/>
                    </a:srgbClr>
                  </a:outerShdw>
                </a:effectLst>
              </a:rPr>
              <a:t>הלכה ה</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he-IL" dirty="0" smtClean="0">
                <a:latin typeface="David" pitchFamily="34" charset="-79"/>
                <a:cs typeface="David" pitchFamily="34" charset="-79"/>
              </a:rPr>
              <a:t> </a:t>
            </a:r>
            <a:r>
              <a:rPr lang="he-IL" dirty="0">
                <a:latin typeface="David" pitchFamily="34" charset="-79"/>
                <a:cs typeface="David" pitchFamily="34" charset="-79"/>
              </a:rPr>
              <a:t>וּמִפְּנֵי זֶה, כְּשֶׁהָיָה אֶחָד מֵהֶן מִתְפַּלֵּל, תִּקְצַר לְשׁוֹנוֹ לִשְׁאֹל חֲפָצָיו אוֹ לְהַגִּיד שְׁבָח הַקָּדוֹשׁ בָּרוּךְ הוּא בִּלְשׁוֹן הַקֹּדֶשׁ, עַד שֶׁיְּעָרַב עִמָּהּ לְשׁוֹנוֹת אֲחֵרוֹת. וְכֵיוָן שֶׁרָאָה עֶזְרָא וּבֵית דִּינוֹ כָּךְ, עָמְדוּ וְתִקְּנוּ לָהֶם שְׁמוֹנֶה עֶשְׂרֵה בְּרָכוֹת עַל הַסֵּדֶר.</a:t>
            </a:r>
            <a:endParaRPr lang="en-US" dirty="0">
              <a:latin typeface="David" pitchFamily="34" charset="-79"/>
              <a:cs typeface="David" pitchFamily="34" charset="-79"/>
            </a:endParaRPr>
          </a:p>
          <a:p>
            <a:pPr algn="l" rtl="0"/>
            <a:r>
              <a:rPr lang="en-GB" b="1" dirty="0" smtClean="0">
                <a:solidFill>
                  <a:schemeClr val="accent6"/>
                </a:solidFill>
              </a:rPr>
              <a:t>Makes </a:t>
            </a:r>
            <a:r>
              <a:rPr lang="en-GB" b="1" dirty="0">
                <a:solidFill>
                  <a:schemeClr val="accent6"/>
                </a:solidFill>
              </a:rPr>
              <a:t>sense you can daven in any language – </a:t>
            </a:r>
            <a:r>
              <a:rPr lang="en-GB" b="1" dirty="0" smtClean="0">
                <a:solidFill>
                  <a:schemeClr val="accent6"/>
                </a:solidFill>
              </a:rPr>
              <a:t> </a:t>
            </a:r>
            <a:r>
              <a:rPr lang="he-IL" b="1" dirty="0" smtClean="0">
                <a:solidFill>
                  <a:schemeClr val="accent6"/>
                </a:solidFill>
                <a:latin typeface="David" pitchFamily="34" charset="-79"/>
                <a:cs typeface="David" pitchFamily="34" charset="-79"/>
              </a:rPr>
              <a:t>עבודה שבלב</a:t>
            </a:r>
            <a:r>
              <a:rPr lang="en-GB" b="1" dirty="0" smtClean="0">
                <a:solidFill>
                  <a:schemeClr val="accent6"/>
                </a:solidFill>
              </a:rPr>
              <a:t>.</a:t>
            </a:r>
          </a:p>
          <a:p>
            <a:pPr algn="l" rtl="0"/>
            <a:r>
              <a:rPr lang="en-GB" b="1" dirty="0" smtClean="0">
                <a:solidFill>
                  <a:schemeClr val="accent5"/>
                </a:solidFill>
              </a:rPr>
              <a:t>But </a:t>
            </a:r>
            <a:r>
              <a:rPr lang="en-GB" b="1" dirty="0">
                <a:solidFill>
                  <a:schemeClr val="accent5"/>
                </a:solidFill>
              </a:rPr>
              <a:t>when they couldn’t turn to </a:t>
            </a:r>
            <a:r>
              <a:rPr lang="en-GB" b="1" dirty="0" smtClean="0">
                <a:solidFill>
                  <a:schemeClr val="accent5"/>
                </a:solidFill>
              </a:rPr>
              <a:t>G-d </a:t>
            </a:r>
            <a:r>
              <a:rPr lang="en-GB" b="1" dirty="0">
                <a:solidFill>
                  <a:schemeClr val="accent5"/>
                </a:solidFill>
              </a:rPr>
              <a:t>properly, there was a need for a fixed nusach.</a:t>
            </a:r>
            <a:endParaRPr lang="en-US" b="1" dirty="0">
              <a:solidFill>
                <a:schemeClr val="accent5"/>
              </a:solidFill>
            </a:endParaRPr>
          </a:p>
          <a:p>
            <a:pPr algn="l" rtl="0"/>
            <a:r>
              <a:rPr lang="en-GB" b="1" dirty="0">
                <a:solidFill>
                  <a:schemeClr val="accent6"/>
                </a:solidFill>
              </a:rPr>
              <a:t>I need a nusach kavua but I can't let that nusach become the ikar of davening.</a:t>
            </a:r>
            <a:endParaRPr lang="en-US" b="1" dirty="0">
              <a:solidFill>
                <a:schemeClr val="accent6"/>
              </a:solidFill>
            </a:endParaRPr>
          </a:p>
          <a:p>
            <a:endParaRPr lang="he-IL" dirty="0"/>
          </a:p>
        </p:txBody>
      </p:sp>
    </p:spTree>
    <p:extLst>
      <p:ext uri="{BB962C8B-B14F-4D97-AF65-F5344CB8AC3E}">
        <p14:creationId xmlns:p14="http://schemas.microsoft.com/office/powerpoint/2010/main" val="392670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905"/>
            <a:ext cx="8229600" cy="1143000"/>
          </a:xfrm>
        </p:spPr>
        <p:txBody>
          <a:bodyPr>
            <a:noAutofit/>
          </a:bodyPr>
          <a:lstStyle/>
          <a:p>
            <a:pPr rtl="0"/>
            <a:r>
              <a:rPr lang="he-IL" sz="2800" b="1" dirty="0" smtClean="0">
                <a:solidFill>
                  <a:schemeClr val="accent1"/>
                </a:solidFill>
                <a:effectLst>
                  <a:outerShdw blurRad="38100" dist="38100" dir="2700000" algn="tl">
                    <a:srgbClr val="000000">
                      <a:alpha val="43137"/>
                    </a:srgbClr>
                  </a:outerShdw>
                </a:effectLst>
              </a:rPr>
              <a:t>תפילה כנגד קרבנות</a:t>
            </a:r>
            <a:r>
              <a:rPr lang="en-GB" sz="2800" b="1" dirty="0" smtClean="0">
                <a:solidFill>
                  <a:schemeClr val="accent1"/>
                </a:solidFill>
                <a:effectLst>
                  <a:outerShdw blurRad="38100" dist="38100" dir="2700000" algn="tl">
                    <a:srgbClr val="000000">
                      <a:alpha val="43137"/>
                    </a:srgbClr>
                  </a:outerShdw>
                </a:effectLst>
              </a:rPr>
              <a:t/>
            </a:r>
            <a:br>
              <a:rPr lang="en-GB" sz="28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 What does </a:t>
            </a:r>
            <a:r>
              <a:rPr lang="he-IL" sz="2800" b="1" dirty="0" smtClean="0">
                <a:solidFill>
                  <a:schemeClr val="accent1"/>
                </a:solidFill>
                <a:effectLst>
                  <a:outerShdw blurRad="38100" dist="38100" dir="2700000" algn="tl">
                    <a:srgbClr val="000000">
                      <a:alpha val="43137"/>
                    </a:srgbClr>
                  </a:outerShdw>
                </a:effectLst>
              </a:rPr>
              <a:t>כנגד</a:t>
            </a:r>
            <a:r>
              <a:rPr lang="en-GB" sz="2800" b="1" dirty="0" smtClean="0">
                <a:solidFill>
                  <a:schemeClr val="accent1"/>
                </a:solidFill>
                <a:effectLst>
                  <a:outerShdw blurRad="38100" dist="38100" dir="2700000" algn="tl">
                    <a:srgbClr val="000000">
                      <a:alpha val="43137"/>
                    </a:srgbClr>
                  </a:outerShdw>
                </a:effectLst>
              </a:rPr>
              <a:t> mean?</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052736"/>
            <a:ext cx="8784976" cy="5616624"/>
          </a:xfrm>
        </p:spPr>
        <p:txBody>
          <a:bodyPr>
            <a:noAutofit/>
          </a:bodyPr>
          <a:lstStyle/>
          <a:p>
            <a:pPr marL="0" indent="0" algn="l" rtl="0">
              <a:buNone/>
            </a:pPr>
            <a:r>
              <a:rPr lang="en-GB" sz="2400" dirty="0" smtClean="0">
                <a:cs typeface="David" pitchFamily="34" charset="-79"/>
              </a:rPr>
              <a:t>After </a:t>
            </a:r>
            <a:r>
              <a:rPr lang="he-IL" sz="2400" dirty="0" smtClean="0">
                <a:cs typeface="David" pitchFamily="34" charset="-79"/>
              </a:rPr>
              <a:t>ברכות התורה</a:t>
            </a:r>
            <a:r>
              <a:rPr lang="en-GB" sz="2400" dirty="0" smtClean="0">
                <a:cs typeface="David" pitchFamily="34" charset="-79"/>
              </a:rPr>
              <a:t> we say:</a:t>
            </a:r>
            <a:endParaRPr lang="en-GB" sz="2400" b="1" dirty="0" smtClean="0">
              <a:solidFill>
                <a:schemeClr val="accent6"/>
              </a:solidFill>
              <a:cs typeface="David" pitchFamily="34" charset="-79"/>
            </a:endParaRPr>
          </a:p>
          <a:p>
            <a:pPr marL="0" indent="0" algn="ctr">
              <a:buNone/>
            </a:pPr>
            <a:r>
              <a:rPr lang="en-GB" sz="2400" b="1" u="sng" dirty="0" smtClean="0">
                <a:solidFill>
                  <a:schemeClr val="accent6"/>
                </a:solidFill>
                <a:cs typeface="David" pitchFamily="34" charset="-79"/>
              </a:rPr>
              <a:t>From the Torah:</a:t>
            </a:r>
            <a:endParaRPr lang="he-IL" sz="2400" b="1" u="sng" dirty="0" smtClean="0">
              <a:solidFill>
                <a:schemeClr val="accent6"/>
              </a:solidFill>
              <a:cs typeface="David" pitchFamily="34" charset="-79"/>
            </a:endParaRPr>
          </a:p>
          <a:p>
            <a:pPr marL="0" indent="0" algn="ctr">
              <a:buNone/>
            </a:pPr>
            <a:r>
              <a:rPr lang="he-IL" sz="2400" b="1" dirty="0" smtClean="0">
                <a:solidFill>
                  <a:schemeClr val="accent6"/>
                </a:solidFill>
                <a:latin typeface="David" pitchFamily="34" charset="-79"/>
                <a:cs typeface="David" pitchFamily="34" charset="-79"/>
              </a:rPr>
              <a:t>יְבָרֶכְךָ </a:t>
            </a:r>
            <a:r>
              <a:rPr lang="he-IL" sz="2400" b="1" dirty="0">
                <a:solidFill>
                  <a:schemeClr val="accent6"/>
                </a:solidFill>
                <a:latin typeface="David" pitchFamily="34" charset="-79"/>
                <a:cs typeface="David" pitchFamily="34" charset="-79"/>
              </a:rPr>
              <a:t>ה' וְיִשְׁמְרֶךָ: </a:t>
            </a:r>
            <a:r>
              <a:rPr lang="he-IL" sz="2400" b="1" dirty="0" smtClean="0">
                <a:solidFill>
                  <a:schemeClr val="accent6"/>
                </a:solidFill>
                <a:latin typeface="David" pitchFamily="34" charset="-79"/>
                <a:cs typeface="David" pitchFamily="34" charset="-79"/>
              </a:rPr>
              <a:t>יָאֵר </a:t>
            </a:r>
            <a:r>
              <a:rPr lang="he-IL" sz="2400" b="1" dirty="0">
                <a:solidFill>
                  <a:schemeClr val="accent6"/>
                </a:solidFill>
                <a:latin typeface="David" pitchFamily="34" charset="-79"/>
                <a:cs typeface="David" pitchFamily="34" charset="-79"/>
              </a:rPr>
              <a:t>ה' פָּנָיו אֵלֶיךָ וִיחֻנֶּךָּ: </a:t>
            </a:r>
            <a:r>
              <a:rPr lang="he-IL" sz="2400" b="1" dirty="0" smtClean="0">
                <a:solidFill>
                  <a:schemeClr val="accent6"/>
                </a:solidFill>
                <a:latin typeface="David" pitchFamily="34" charset="-79"/>
                <a:cs typeface="David" pitchFamily="34" charset="-79"/>
              </a:rPr>
              <a:t>יִשּא </a:t>
            </a:r>
            <a:r>
              <a:rPr lang="he-IL" sz="2400" b="1" dirty="0">
                <a:solidFill>
                  <a:schemeClr val="accent6"/>
                </a:solidFill>
                <a:latin typeface="David" pitchFamily="34" charset="-79"/>
                <a:cs typeface="David" pitchFamily="34" charset="-79"/>
              </a:rPr>
              <a:t>ה' פָּנָיו אֵלֶיךָ וְיָשם לְךָ שָׁלום</a:t>
            </a:r>
            <a:r>
              <a:rPr lang="he-IL" sz="2400" b="1" dirty="0" smtClean="0">
                <a:solidFill>
                  <a:schemeClr val="accent6"/>
                </a:solidFill>
                <a:latin typeface="David" pitchFamily="34" charset="-79"/>
                <a:cs typeface="David" pitchFamily="34" charset="-79"/>
              </a:rPr>
              <a:t>: </a:t>
            </a:r>
            <a:r>
              <a:rPr lang="he-IL" sz="2400" b="1" dirty="0">
                <a:solidFill>
                  <a:schemeClr val="accent6"/>
                </a:solidFill>
                <a:cs typeface="David" pitchFamily="34" charset="-79"/>
              </a:rPr>
              <a:t/>
            </a:r>
            <a:br>
              <a:rPr lang="he-IL" sz="2400" b="1" dirty="0">
                <a:solidFill>
                  <a:schemeClr val="accent6"/>
                </a:solidFill>
                <a:cs typeface="David" pitchFamily="34" charset="-79"/>
              </a:rPr>
            </a:br>
            <a:endParaRPr lang="he-IL" sz="2400" b="1" dirty="0" smtClean="0">
              <a:solidFill>
                <a:schemeClr val="accent6"/>
              </a:solidFill>
              <a:cs typeface="David" pitchFamily="34" charset="-79"/>
            </a:endParaRPr>
          </a:p>
          <a:p>
            <a:pPr marL="0" indent="0" algn="ctr">
              <a:buNone/>
            </a:pPr>
            <a:r>
              <a:rPr lang="en-GB" sz="2400" b="1" u="sng" dirty="0" smtClean="0">
                <a:solidFill>
                  <a:schemeClr val="accent5"/>
                </a:solidFill>
                <a:cs typeface="David" pitchFamily="34" charset="-79"/>
              </a:rPr>
              <a:t>From the Mishnah:</a:t>
            </a:r>
            <a:endParaRPr lang="he-IL" sz="2400" b="1" u="sng" dirty="0" smtClean="0">
              <a:solidFill>
                <a:schemeClr val="accent5"/>
              </a:solidFill>
              <a:cs typeface="David" pitchFamily="34" charset="-79"/>
            </a:endParaRPr>
          </a:p>
          <a:p>
            <a:pPr marL="0" indent="0" algn="ctr">
              <a:buNone/>
            </a:pPr>
            <a:r>
              <a:rPr lang="he-IL" sz="2400" b="1" dirty="0" smtClean="0">
                <a:solidFill>
                  <a:schemeClr val="accent5"/>
                </a:solidFill>
                <a:latin typeface="David" pitchFamily="34" charset="-79"/>
                <a:cs typeface="David" pitchFamily="34" charset="-79"/>
              </a:rPr>
              <a:t>אֵלּוּ </a:t>
            </a:r>
            <a:r>
              <a:rPr lang="he-IL" sz="2400" b="1" dirty="0">
                <a:solidFill>
                  <a:schemeClr val="accent5"/>
                </a:solidFill>
                <a:latin typeface="David" pitchFamily="34" charset="-79"/>
                <a:cs typeface="David" pitchFamily="34" charset="-79"/>
              </a:rPr>
              <a:t>דְבָרִים שֶׁאֵין לָהֶם שִׁעוּר. הַפֵּאָה וְהַבִּכּוּרִים וְהָרְאָיון וּגְמִילוּת חֲסָדִים וְתַלְמוּד תּורָה: </a:t>
            </a:r>
            <a:r>
              <a:rPr lang="he-IL" sz="2400" b="1" dirty="0">
                <a:solidFill>
                  <a:schemeClr val="accent5"/>
                </a:solidFill>
                <a:cs typeface="David" pitchFamily="34" charset="-79"/>
              </a:rPr>
              <a:t/>
            </a:r>
            <a:br>
              <a:rPr lang="he-IL" sz="2400" b="1" dirty="0">
                <a:solidFill>
                  <a:schemeClr val="accent5"/>
                </a:solidFill>
                <a:cs typeface="David" pitchFamily="34" charset="-79"/>
              </a:rPr>
            </a:br>
            <a:endParaRPr lang="he-IL" sz="2400" b="1" dirty="0" smtClean="0">
              <a:solidFill>
                <a:schemeClr val="accent4"/>
              </a:solidFill>
              <a:cs typeface="David" pitchFamily="34" charset="-79"/>
            </a:endParaRPr>
          </a:p>
          <a:p>
            <a:pPr marL="0" indent="0" algn="ctr">
              <a:buNone/>
            </a:pPr>
            <a:r>
              <a:rPr lang="en-GB" sz="2400" b="1" u="sng" dirty="0" smtClean="0">
                <a:solidFill>
                  <a:schemeClr val="accent4"/>
                </a:solidFill>
                <a:cs typeface="David" pitchFamily="34" charset="-79"/>
              </a:rPr>
              <a:t>From the Gemara:</a:t>
            </a:r>
            <a:endParaRPr lang="en-US" sz="2400" b="1" u="sng" dirty="0">
              <a:solidFill>
                <a:schemeClr val="accent4"/>
              </a:solidFill>
              <a:cs typeface="David" pitchFamily="34" charset="-79"/>
            </a:endParaRPr>
          </a:p>
          <a:p>
            <a:pPr marL="0" indent="0" algn="ctr">
              <a:buNone/>
            </a:pPr>
            <a:r>
              <a:rPr lang="he-IL" sz="2400" b="1" dirty="0">
                <a:solidFill>
                  <a:schemeClr val="accent4"/>
                </a:solidFill>
                <a:latin typeface="David" pitchFamily="34" charset="-79"/>
                <a:cs typeface="David" pitchFamily="34" charset="-79"/>
              </a:rPr>
              <a:t>אֵלּוּ דְבָרִים שֶׁאָדָם אוכֵל פֵּרותֵיהֶם בָּעולָם הַזֶּה וְהַקֶּרֶן קַיֶּמֶת לו לָעולָם הַבָּא. וְאֵלּוּ הֵן. כִּבּוּד אָב וָאֵם. וּגְמִילוּת חֲסָדִים. וְהַשְׁכָּמַת בֵּית הַמִּדְרָשׁ. שַׁחֲרִית וְעַרְבִית. וְהַכְנָסַת אורְחִים. וּבִקּוּר חולִים. וְהַכְנָסַת כַּלָּה. וּלְוָיַת הַמֵּת. וְעִיּוּן תפילה. וַהֲבָאַת שָׁלום בֵּין אָדָם לַחֲבֵרו וּבֵין אִישׁ לְאִשְׁתּו. </a:t>
            </a:r>
            <a:r>
              <a:rPr lang="he-IL" sz="2400" b="1" dirty="0">
                <a:solidFill>
                  <a:schemeClr val="accent2"/>
                </a:solidFill>
                <a:latin typeface="David" pitchFamily="34" charset="-79"/>
                <a:cs typeface="David" pitchFamily="34" charset="-79"/>
              </a:rPr>
              <a:t>וְתַלְמוּד תּורָה כְּנֶגֶד כֻּלָּם</a:t>
            </a:r>
            <a:r>
              <a:rPr lang="he-IL" sz="2400" b="1" dirty="0" smtClean="0">
                <a:solidFill>
                  <a:schemeClr val="accent4"/>
                </a:solidFill>
                <a:latin typeface="David" pitchFamily="34" charset="-79"/>
                <a:cs typeface="David" pitchFamily="34" charset="-79"/>
              </a:rPr>
              <a:t>:</a:t>
            </a:r>
            <a:endParaRPr lang="en-US" sz="2400" b="1" dirty="0">
              <a:solidFill>
                <a:schemeClr val="accent4"/>
              </a:solidFill>
              <a:latin typeface="David" pitchFamily="34" charset="-79"/>
              <a:cs typeface="David" pitchFamily="34" charset="-79"/>
            </a:endParaRPr>
          </a:p>
        </p:txBody>
      </p:sp>
    </p:spTree>
    <p:extLst>
      <p:ext uri="{BB962C8B-B14F-4D97-AF65-F5344CB8AC3E}">
        <p14:creationId xmlns:p14="http://schemas.microsoft.com/office/powerpoint/2010/main" val="84979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905"/>
            <a:ext cx="8229600" cy="1143000"/>
          </a:xfrm>
        </p:spPr>
        <p:txBody>
          <a:bodyPr>
            <a:noAutofit/>
          </a:bodyPr>
          <a:lstStyle/>
          <a:p>
            <a:pPr rtl="0"/>
            <a:r>
              <a:rPr lang="he-IL" sz="2800" b="1" dirty="0" smtClean="0">
                <a:solidFill>
                  <a:schemeClr val="accent1"/>
                </a:solidFill>
                <a:effectLst>
                  <a:outerShdw blurRad="38100" dist="38100" dir="2700000" algn="tl">
                    <a:srgbClr val="000000">
                      <a:alpha val="43137"/>
                    </a:srgbClr>
                  </a:outerShdw>
                </a:effectLst>
              </a:rPr>
              <a:t>תפילה כנגד קרבנות</a:t>
            </a:r>
            <a:r>
              <a:rPr lang="en-GB" sz="2800" b="1" dirty="0" smtClean="0">
                <a:solidFill>
                  <a:schemeClr val="accent1"/>
                </a:solidFill>
                <a:effectLst>
                  <a:outerShdw blurRad="38100" dist="38100" dir="2700000" algn="tl">
                    <a:srgbClr val="000000">
                      <a:alpha val="43137"/>
                    </a:srgbClr>
                  </a:outerShdw>
                </a:effectLst>
              </a:rPr>
              <a:t/>
            </a:r>
            <a:br>
              <a:rPr lang="en-GB" sz="2800" b="1" dirty="0" smtClean="0">
                <a:solidFill>
                  <a:schemeClr val="accent1"/>
                </a:solidFill>
                <a:effectLst>
                  <a:outerShdw blurRad="38100" dist="38100" dir="2700000" algn="tl">
                    <a:srgbClr val="000000">
                      <a:alpha val="43137"/>
                    </a:srgbClr>
                  </a:outerShdw>
                </a:effectLst>
              </a:rPr>
            </a:br>
            <a:r>
              <a:rPr lang="en-GB" sz="2800" b="1" dirty="0" smtClean="0">
                <a:solidFill>
                  <a:schemeClr val="accent1"/>
                </a:solidFill>
                <a:effectLst>
                  <a:outerShdw blurRad="38100" dist="38100" dir="2700000" algn="tl">
                    <a:srgbClr val="000000">
                      <a:alpha val="43137"/>
                    </a:srgbClr>
                  </a:outerShdw>
                </a:effectLst>
              </a:rPr>
              <a:t>- What does </a:t>
            </a:r>
            <a:r>
              <a:rPr lang="he-IL" sz="2800" b="1" dirty="0" smtClean="0">
                <a:solidFill>
                  <a:schemeClr val="accent1"/>
                </a:solidFill>
                <a:effectLst>
                  <a:outerShdw blurRad="38100" dist="38100" dir="2700000" algn="tl">
                    <a:srgbClr val="000000">
                      <a:alpha val="43137"/>
                    </a:srgbClr>
                  </a:outerShdw>
                </a:effectLst>
              </a:rPr>
              <a:t>כנגד</a:t>
            </a:r>
            <a:r>
              <a:rPr lang="en-GB" sz="2800" b="1" dirty="0" smtClean="0">
                <a:solidFill>
                  <a:schemeClr val="accent1"/>
                </a:solidFill>
                <a:effectLst>
                  <a:outerShdw blurRad="38100" dist="38100" dir="2700000" algn="tl">
                    <a:srgbClr val="000000">
                      <a:alpha val="43137"/>
                    </a:srgbClr>
                  </a:outerShdw>
                </a:effectLst>
              </a:rPr>
              <a:t> mean?</a:t>
            </a:r>
            <a:endParaRPr lang="he-IL" sz="28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052736"/>
            <a:ext cx="8784976" cy="5616624"/>
          </a:xfrm>
        </p:spPr>
        <p:txBody>
          <a:bodyPr>
            <a:noAutofit/>
          </a:bodyPr>
          <a:lstStyle/>
          <a:p>
            <a:pPr marL="0" indent="0" algn="l" rtl="0">
              <a:buNone/>
            </a:pPr>
            <a:r>
              <a:rPr lang="en-GB" sz="2400" dirty="0" smtClean="0">
                <a:cs typeface="David" pitchFamily="34" charset="-79"/>
              </a:rPr>
              <a:t>After </a:t>
            </a:r>
            <a:r>
              <a:rPr lang="he-IL" sz="2400" dirty="0" smtClean="0">
                <a:cs typeface="David" pitchFamily="34" charset="-79"/>
              </a:rPr>
              <a:t>ברכות התורה</a:t>
            </a:r>
            <a:r>
              <a:rPr lang="en-GB" sz="2400" dirty="0" smtClean="0">
                <a:cs typeface="David" pitchFamily="34" charset="-79"/>
              </a:rPr>
              <a:t> we say:</a:t>
            </a:r>
          </a:p>
          <a:p>
            <a:pPr marL="0" indent="0" algn="ctr">
              <a:buNone/>
            </a:pPr>
            <a:r>
              <a:rPr lang="en-GB" sz="2400" u="sng" dirty="0" smtClean="0">
                <a:cs typeface="David" pitchFamily="34" charset="-79"/>
              </a:rPr>
              <a:t>From the Gemara:</a:t>
            </a:r>
            <a:endParaRPr lang="en-US" sz="2400" u="sng" dirty="0">
              <a:cs typeface="David" pitchFamily="34" charset="-79"/>
            </a:endParaRPr>
          </a:p>
          <a:p>
            <a:pPr marL="0" indent="0" algn="ctr">
              <a:buNone/>
            </a:pPr>
            <a:r>
              <a:rPr lang="he-IL" sz="2400" dirty="0">
                <a:latin typeface="David" pitchFamily="34" charset="-79"/>
                <a:cs typeface="David" pitchFamily="34" charset="-79"/>
              </a:rPr>
              <a:t>אֵלּוּ דְבָרִים שֶׁאָדָם אוכֵל פֵּרותֵיהֶם בָּעולָם הַזֶּה וְהַקֶּרֶן קַיֶּמֶת לו לָעולָם הַבָּא. וְאֵלּוּ הֵן. כִּבּוּד אָב וָאֵם. וּגְמִילוּת חֲסָדִים. וְהַשְׁכָּמַת בֵּית הַמִּדְרָשׁ. שַׁחֲרִית וְעַרְבִית. וְהַכְנָסַת אורְחִים. וּבִקּוּר חולִים. וְהַכְנָסַת כַּלָּה. וּלְוָיַת הַמֵּת. וְעִיּוּן תפילה. וַהֲבָאַת שָׁלום בֵּין אָדָם לַחֲבֵרו וּבֵין אִישׁ לְאִשְׁתּו. </a:t>
            </a:r>
            <a:r>
              <a:rPr lang="he-IL" sz="2400" b="1" dirty="0">
                <a:solidFill>
                  <a:schemeClr val="accent6"/>
                </a:solidFill>
                <a:latin typeface="David" pitchFamily="34" charset="-79"/>
                <a:cs typeface="David" pitchFamily="34" charset="-79"/>
              </a:rPr>
              <a:t>וְתַלְמוּד תּורָה כְּנֶגֶד כֻּלָּם:</a:t>
            </a:r>
            <a:endParaRPr lang="en-US" sz="2400" dirty="0">
              <a:solidFill>
                <a:schemeClr val="accent6"/>
              </a:solidFill>
              <a:latin typeface="David" pitchFamily="34" charset="-79"/>
              <a:cs typeface="David" pitchFamily="34" charset="-79"/>
            </a:endParaRPr>
          </a:p>
          <a:p>
            <a:pPr marL="0" indent="0" algn="ctr" rtl="0">
              <a:buNone/>
            </a:pPr>
            <a:endParaRPr lang="he-IL" sz="2400" b="1" dirty="0" smtClean="0">
              <a:solidFill>
                <a:schemeClr val="accent5"/>
              </a:solidFill>
              <a:cs typeface="David" pitchFamily="34" charset="-79"/>
            </a:endParaRPr>
          </a:p>
          <a:p>
            <a:pPr marL="0" indent="0" algn="ctr" rtl="0">
              <a:buNone/>
            </a:pPr>
            <a:r>
              <a:rPr lang="en-GB" sz="2400" b="1" dirty="0" smtClean="0">
                <a:solidFill>
                  <a:schemeClr val="accent5"/>
                </a:solidFill>
                <a:cs typeface="David" pitchFamily="34" charset="-79"/>
              </a:rPr>
              <a:t>Not ‘equal’ but ‘corresponding to’.</a:t>
            </a:r>
          </a:p>
          <a:p>
            <a:pPr marL="0" indent="0" algn="ctr" rtl="0">
              <a:buNone/>
            </a:pPr>
            <a:r>
              <a:rPr lang="en-GB" sz="2400" b="1" dirty="0" smtClean="0">
                <a:solidFill>
                  <a:schemeClr val="accent4"/>
                </a:solidFill>
                <a:cs typeface="David" pitchFamily="34" charset="-79"/>
              </a:rPr>
              <a:t>Example: </a:t>
            </a:r>
            <a:r>
              <a:rPr lang="he-IL" sz="2400" b="1" dirty="0" smtClean="0">
                <a:solidFill>
                  <a:schemeClr val="accent4"/>
                </a:solidFill>
                <a:cs typeface="David" pitchFamily="34" charset="-79"/>
              </a:rPr>
              <a:t>עזר כנגדו</a:t>
            </a:r>
            <a:r>
              <a:rPr lang="en-GB" sz="2400" b="1" dirty="0" smtClean="0">
                <a:solidFill>
                  <a:schemeClr val="accent4"/>
                </a:solidFill>
                <a:cs typeface="David" pitchFamily="34" charset="-79"/>
              </a:rPr>
              <a:t> – each one complements the other.</a:t>
            </a:r>
          </a:p>
          <a:p>
            <a:pPr marL="0" indent="0" algn="ctr" rtl="0">
              <a:buNone/>
            </a:pPr>
            <a:r>
              <a:rPr lang="en-GB" sz="2400" b="1" dirty="0" smtClean="0">
                <a:solidFill>
                  <a:schemeClr val="accent5"/>
                </a:solidFill>
                <a:cs typeface="David" pitchFamily="34" charset="-79"/>
              </a:rPr>
              <a:t>It is Torah learning that leads to the other mitzvot.</a:t>
            </a:r>
            <a:endParaRPr lang="en-GB" sz="2400" b="1" dirty="0">
              <a:solidFill>
                <a:schemeClr val="accent5"/>
              </a:solidFill>
              <a:cs typeface="David" pitchFamily="34" charset="-79"/>
            </a:endParaRPr>
          </a:p>
          <a:p>
            <a:pPr rtl="0"/>
            <a:endParaRPr lang="en-GB" sz="2400" dirty="0" smtClean="0">
              <a:cs typeface="David" pitchFamily="34" charset="-79"/>
            </a:endParaRPr>
          </a:p>
          <a:p>
            <a:pPr marL="0" indent="0" algn="l" rtl="0">
              <a:buNone/>
            </a:pPr>
            <a:r>
              <a:rPr lang="en-GB" sz="2400" b="1" dirty="0" smtClean="0">
                <a:solidFill>
                  <a:schemeClr val="accent2"/>
                </a:solidFill>
                <a:cs typeface="David" pitchFamily="34" charset="-79"/>
              </a:rPr>
              <a:t>Therefore, </a:t>
            </a:r>
            <a:r>
              <a:rPr lang="he-IL" sz="2400" b="1" dirty="0" smtClean="0">
                <a:solidFill>
                  <a:schemeClr val="accent2"/>
                </a:solidFill>
                <a:cs typeface="David" pitchFamily="34" charset="-79"/>
              </a:rPr>
              <a:t>תפילה כנגד קרבנות</a:t>
            </a:r>
            <a:r>
              <a:rPr lang="en-GB" sz="2400" b="1" dirty="0" smtClean="0">
                <a:solidFill>
                  <a:schemeClr val="accent2"/>
                </a:solidFill>
                <a:cs typeface="David" pitchFamily="34" charset="-79"/>
              </a:rPr>
              <a:t> – they serve </a:t>
            </a:r>
            <a:r>
              <a:rPr lang="en-GB" sz="2400" b="1" dirty="0">
                <a:solidFill>
                  <a:schemeClr val="accent2"/>
                </a:solidFill>
                <a:cs typeface="David" pitchFamily="34" charset="-79"/>
              </a:rPr>
              <a:t>the same function. </a:t>
            </a:r>
            <a:r>
              <a:rPr lang="en-GB" sz="2400" b="1" dirty="0" smtClean="0">
                <a:solidFill>
                  <a:schemeClr val="accent2"/>
                </a:solidFill>
                <a:cs typeface="David" pitchFamily="34" charset="-79"/>
              </a:rPr>
              <a:t>Korbanot fulfil the same need on the national level that tefilla does on the individual level. </a:t>
            </a:r>
            <a:endParaRPr lang="en-US" sz="2400" b="1" dirty="0">
              <a:solidFill>
                <a:schemeClr val="accent2"/>
              </a:solidFill>
              <a:cs typeface="David" pitchFamily="34" charset="-79"/>
            </a:endParaRPr>
          </a:p>
        </p:txBody>
      </p:sp>
    </p:spTree>
    <p:extLst>
      <p:ext uri="{BB962C8B-B14F-4D97-AF65-F5344CB8AC3E}">
        <p14:creationId xmlns:p14="http://schemas.microsoft.com/office/powerpoint/2010/main" val="122704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solidFill>
                  <a:schemeClr val="accent1"/>
                </a:solidFill>
                <a:effectLst>
                  <a:outerShdw blurRad="38100" dist="38100" dir="2700000" algn="tl">
                    <a:srgbClr val="000000">
                      <a:alpha val="43137"/>
                    </a:srgbClr>
                  </a:outerShdw>
                </a:effectLst>
              </a:rPr>
              <a:t>ב</a:t>
            </a:r>
            <a:r>
              <a:rPr lang="he-IL" b="1" dirty="0" smtClean="0">
                <a:solidFill>
                  <a:schemeClr val="accent1"/>
                </a:solidFill>
                <a:effectLst>
                  <a:outerShdw blurRad="38100" dist="38100" dir="2700000" algn="tl">
                    <a:srgbClr val="000000">
                      <a:alpha val="43137"/>
                    </a:srgbClr>
                  </a:outerShdw>
                </a:effectLst>
              </a:rPr>
              <a:t>רכות התורה</a:t>
            </a:r>
            <a:endParaRPr lang="he-IL" b="1" dirty="0">
              <a:solidFill>
                <a:schemeClr val="accent1"/>
              </a:solidFill>
              <a:effectLst>
                <a:outerShdw blurRad="38100" dist="38100" dir="2700000" algn="tl">
                  <a:srgbClr val="000000">
                    <a:alpha val="43137"/>
                  </a:srgbClr>
                </a:outerShdw>
              </a:effectLst>
            </a:endParaRPr>
          </a:p>
        </p:txBody>
      </p:sp>
      <p:sp>
        <p:nvSpPr>
          <p:cNvPr id="4" name="Content Placeholder 3"/>
          <p:cNvSpPr>
            <a:spLocks noGrp="1"/>
          </p:cNvSpPr>
          <p:nvPr>
            <p:ph sz="half" idx="4294967295"/>
          </p:nvPr>
        </p:nvSpPr>
        <p:spPr>
          <a:xfrm>
            <a:off x="395536" y="1484785"/>
            <a:ext cx="8388424" cy="4536504"/>
          </a:xfrm>
        </p:spPr>
        <p:txBody>
          <a:bodyPr>
            <a:normAutofit/>
          </a:bodyPr>
          <a:lstStyle/>
          <a:p>
            <a:pPr marL="0" indent="0" algn="ctr" rtl="0">
              <a:buNone/>
            </a:pPr>
            <a:r>
              <a:rPr lang="en-GB" u="sng" dirty="0" smtClean="0"/>
              <a:t>Types of Brachot</a:t>
            </a:r>
          </a:p>
          <a:p>
            <a:pPr algn="ctr"/>
            <a:r>
              <a:rPr lang="he-IL" dirty="0" smtClean="0"/>
              <a:t>מצוות</a:t>
            </a:r>
          </a:p>
          <a:p>
            <a:pPr algn="ctr"/>
            <a:r>
              <a:rPr lang="he-IL" dirty="0" smtClean="0"/>
              <a:t>נהנין</a:t>
            </a:r>
          </a:p>
          <a:p>
            <a:pPr algn="ctr"/>
            <a:r>
              <a:rPr lang="he-IL" dirty="0" smtClean="0"/>
              <a:t>שבח</a:t>
            </a:r>
          </a:p>
          <a:p>
            <a:pPr algn="ctr"/>
            <a:endParaRPr lang="he-IL" dirty="0"/>
          </a:p>
          <a:p>
            <a:pPr algn="ctr"/>
            <a:endParaRPr lang="he-IL" dirty="0" smtClean="0"/>
          </a:p>
          <a:p>
            <a:pPr marL="0" indent="0" algn="ctr">
              <a:buNone/>
            </a:pPr>
            <a:r>
              <a:rPr lang="en-GB" dirty="0" smtClean="0"/>
              <a:t>What are Birchot HaTorah</a:t>
            </a:r>
            <a:r>
              <a:rPr lang="en-GB" dirty="0"/>
              <a:t>?</a:t>
            </a:r>
            <a:endParaRPr lang="he-IL" dirty="0"/>
          </a:p>
        </p:txBody>
      </p:sp>
    </p:spTree>
    <p:extLst>
      <p:ext uri="{BB962C8B-B14F-4D97-AF65-F5344CB8AC3E}">
        <p14:creationId xmlns:p14="http://schemas.microsoft.com/office/powerpoint/2010/main" val="385794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1000"/>
                                        <p:tgtEl>
                                          <p:spTgt spid="4">
                                            <p:txEl>
                                              <p:pRg st="6" end="6"/>
                                            </p:txEl>
                                          </p:spTgt>
                                        </p:tgtEl>
                                      </p:cBhvr>
                                    </p:animEffect>
                                    <p:anim calcmode="lin" valueType="num">
                                      <p:cBhvr>
                                        <p:cTn id="3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solidFill>
                  <a:schemeClr val="accent1"/>
                </a:solidFill>
                <a:effectLst>
                  <a:outerShdw blurRad="38100" dist="38100" dir="2700000" algn="tl">
                    <a:srgbClr val="000000">
                      <a:alpha val="43137"/>
                    </a:srgbClr>
                  </a:outerShdw>
                </a:effectLst>
              </a:rPr>
              <a:t>ב</a:t>
            </a:r>
            <a:r>
              <a:rPr lang="he-IL" b="1" dirty="0" smtClean="0">
                <a:solidFill>
                  <a:schemeClr val="accent1"/>
                </a:solidFill>
                <a:effectLst>
                  <a:outerShdw blurRad="38100" dist="38100" dir="2700000" algn="tl">
                    <a:srgbClr val="000000">
                      <a:alpha val="43137"/>
                    </a:srgbClr>
                  </a:outerShdw>
                </a:effectLst>
              </a:rPr>
              <a:t>רכות התורה</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347864" y="1382042"/>
            <a:ext cx="5410944" cy="4999286"/>
          </a:xfrm>
        </p:spPr>
        <p:txBody>
          <a:bodyPr>
            <a:noAutofit/>
          </a:bodyPr>
          <a:lstStyle/>
          <a:p>
            <a:r>
              <a:rPr lang="he-IL" sz="2400" dirty="0" smtClean="0">
                <a:cs typeface="David" pitchFamily="34" charset="-79"/>
              </a:rPr>
              <a:t>בָּרוּךְ </a:t>
            </a:r>
            <a:r>
              <a:rPr lang="he-IL" sz="2400" dirty="0">
                <a:cs typeface="David" pitchFamily="34" charset="-79"/>
              </a:rPr>
              <a:t>אַתָּה ה' אֱלהֵינוּ מֶלֶךְ הָעולָם אֲשֶׁר קִדְּשָׁנוּ בְּמִצְותָיו </a:t>
            </a:r>
            <a:r>
              <a:rPr lang="he-IL" sz="2400" b="1" dirty="0">
                <a:solidFill>
                  <a:schemeClr val="accent6"/>
                </a:solidFill>
                <a:cs typeface="David" pitchFamily="34" charset="-79"/>
              </a:rPr>
              <a:t>וְצִוָּנוּ</a:t>
            </a:r>
            <a:r>
              <a:rPr lang="he-IL" sz="2400" dirty="0">
                <a:solidFill>
                  <a:schemeClr val="accent6"/>
                </a:solidFill>
                <a:cs typeface="David" pitchFamily="34" charset="-79"/>
              </a:rPr>
              <a:t> </a:t>
            </a:r>
            <a:r>
              <a:rPr lang="he-IL" sz="2400" dirty="0">
                <a:cs typeface="David" pitchFamily="34" charset="-79"/>
              </a:rPr>
              <a:t>לַעֲסוק בְּדִבְרֵי תורָה: </a:t>
            </a:r>
            <a:br>
              <a:rPr lang="he-IL" sz="2400" dirty="0">
                <a:cs typeface="David" pitchFamily="34" charset="-79"/>
              </a:rPr>
            </a:br>
            <a:endParaRPr lang="en-US" sz="2400" dirty="0">
              <a:cs typeface="David" pitchFamily="34" charset="-79"/>
            </a:endParaRPr>
          </a:p>
          <a:p>
            <a:r>
              <a:rPr lang="he-IL" sz="2400" b="1" dirty="0" smtClean="0">
                <a:solidFill>
                  <a:schemeClr val="accent5"/>
                </a:solidFill>
                <a:cs typeface="David" pitchFamily="34" charset="-79"/>
              </a:rPr>
              <a:t>וְהַעֲרֶב</a:t>
            </a:r>
            <a:r>
              <a:rPr lang="he-IL" sz="2400" dirty="0" smtClean="0">
                <a:solidFill>
                  <a:schemeClr val="accent5"/>
                </a:solidFill>
                <a:cs typeface="David" pitchFamily="34" charset="-79"/>
              </a:rPr>
              <a:t> </a:t>
            </a:r>
            <a:r>
              <a:rPr lang="he-IL" sz="2400" dirty="0">
                <a:cs typeface="David" pitchFamily="34" charset="-79"/>
              </a:rPr>
              <a:t>נָא ה' אֱלהֵינוּ אֶת דִּבְרֵי תורָתְךָ בְּפִינוּ וּבְפִיּות עַמְּךָ בֵּית יִשרָאֵל. וְנִהְיֶה אֲנַחְנוּ וְצֶאֱצָאֵינוּ. </a:t>
            </a:r>
            <a:r>
              <a:rPr lang="he-IL" sz="2400" dirty="0" smtClean="0">
                <a:cs typeface="David" pitchFamily="34" charset="-79"/>
              </a:rPr>
              <a:t>וְצֶאֱצָאֵי </a:t>
            </a:r>
            <a:r>
              <a:rPr lang="he-IL" sz="2400" dirty="0">
                <a:cs typeface="David" pitchFamily="34" charset="-79"/>
              </a:rPr>
              <a:t>עַמְּךָ בֵּית יִשרָאֵל. כֻּלָּנוּ יודְעֵי שְׁמֶךָ וְלומְדֵי תורָתֶךָ לִשְׁמָהּ: </a:t>
            </a:r>
            <a:br>
              <a:rPr lang="he-IL" sz="2400" dirty="0">
                <a:cs typeface="David" pitchFamily="34" charset="-79"/>
              </a:rPr>
            </a:br>
            <a:r>
              <a:rPr lang="he-IL" sz="2400" dirty="0">
                <a:cs typeface="David" pitchFamily="34" charset="-79"/>
              </a:rPr>
              <a:t>בָּרוּךְ אַתָּה ה' הַמְלַמֵּד תּורָה לְעַמּו יִשרָאֵל:</a:t>
            </a:r>
            <a:endParaRPr lang="en-US" sz="2400" dirty="0">
              <a:cs typeface="David" pitchFamily="34" charset="-79"/>
            </a:endParaRPr>
          </a:p>
          <a:p>
            <a:pPr marL="0" indent="0">
              <a:buNone/>
            </a:pPr>
            <a:endParaRPr lang="en-US" sz="2400" dirty="0"/>
          </a:p>
          <a:p>
            <a:r>
              <a:rPr lang="he-IL" sz="2400" dirty="0">
                <a:latin typeface="David" pitchFamily="34" charset="-79"/>
                <a:cs typeface="David" pitchFamily="34" charset="-79"/>
              </a:rPr>
              <a:t>בָּרוּךְ אַתָּה ה' אֱלהֵינוּ מֶלֶךְ הָעולָם. </a:t>
            </a:r>
            <a:r>
              <a:rPr lang="he-IL" sz="2400" b="1" dirty="0">
                <a:solidFill>
                  <a:schemeClr val="accent4"/>
                </a:solidFill>
                <a:latin typeface="David" pitchFamily="34" charset="-79"/>
                <a:cs typeface="David" pitchFamily="34" charset="-79"/>
              </a:rPr>
              <a:t>אֲשֶׁר בָּחַר בָּנוּ מִכָּל הָעַמִּים וְנָתַן לָנוּ אֶת תּורָתו</a:t>
            </a:r>
            <a:r>
              <a:rPr lang="he-IL" sz="2400" dirty="0">
                <a:latin typeface="David" pitchFamily="34" charset="-79"/>
                <a:cs typeface="David" pitchFamily="34" charset="-79"/>
              </a:rPr>
              <a:t>: בָּרוּךְ אַתָּה ה'. נותֵן הַתּורָה</a:t>
            </a:r>
            <a:r>
              <a:rPr lang="he-IL" sz="2400" dirty="0" smtClean="0">
                <a:latin typeface="David" pitchFamily="34" charset="-79"/>
                <a:cs typeface="David" pitchFamily="34" charset="-79"/>
              </a:rPr>
              <a:t>:</a:t>
            </a:r>
            <a:endParaRPr lang="he-IL" sz="2400" dirty="0">
              <a:cs typeface="David" pitchFamily="34" charset="-79"/>
            </a:endParaRPr>
          </a:p>
        </p:txBody>
      </p:sp>
      <p:sp>
        <p:nvSpPr>
          <p:cNvPr id="5" name="Right Arrow Callout 4"/>
          <p:cNvSpPr/>
          <p:nvPr/>
        </p:nvSpPr>
        <p:spPr>
          <a:xfrm>
            <a:off x="179512" y="1336429"/>
            <a:ext cx="2952328" cy="792088"/>
          </a:xfrm>
          <a:prstGeom prst="right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he-IL" sz="2000" dirty="0" smtClean="0"/>
              <a:t>ברכת המצוה</a:t>
            </a:r>
            <a:endParaRPr lang="he-IL" sz="2000" dirty="0"/>
          </a:p>
        </p:txBody>
      </p:sp>
      <p:sp>
        <p:nvSpPr>
          <p:cNvPr id="6" name="Right Arrow Callout 5"/>
          <p:cNvSpPr/>
          <p:nvPr/>
        </p:nvSpPr>
        <p:spPr>
          <a:xfrm>
            <a:off x="179512" y="2852936"/>
            <a:ext cx="2952328" cy="792088"/>
          </a:xfrm>
          <a:prstGeom prst="rightArrowCallou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000" dirty="0" smtClean="0"/>
              <a:t>ברכת הנהנין</a:t>
            </a:r>
            <a:endParaRPr lang="he-IL" sz="2000" dirty="0"/>
          </a:p>
        </p:txBody>
      </p:sp>
      <p:sp>
        <p:nvSpPr>
          <p:cNvPr id="7" name="Right Arrow Callout 6"/>
          <p:cNvSpPr/>
          <p:nvPr/>
        </p:nvSpPr>
        <p:spPr>
          <a:xfrm>
            <a:off x="179512" y="4941168"/>
            <a:ext cx="2952328" cy="936104"/>
          </a:xfrm>
          <a:prstGeom prst="rightArrow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he-IL" sz="2000" dirty="0" smtClean="0"/>
              <a:t>ברכת השבח/הודאה</a:t>
            </a:r>
            <a:endParaRPr lang="he-IL" sz="2000" dirty="0"/>
          </a:p>
        </p:txBody>
      </p:sp>
    </p:spTree>
    <p:extLst>
      <p:ext uri="{BB962C8B-B14F-4D97-AF65-F5344CB8AC3E}">
        <p14:creationId xmlns:p14="http://schemas.microsoft.com/office/powerpoint/2010/main" val="224691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0-#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0-#ppt_w/2"/>
                                          </p:val>
                                        </p:tav>
                                        <p:tav tm="100000">
                                          <p:val>
                                            <p:strVal val="#ppt_x"/>
                                          </p:val>
                                        </p:tav>
                                      </p:tavLst>
                                    </p:anim>
                                    <p:anim calcmode="lin" valueType="num">
                                      <p:cBhvr additive="base">
                                        <p:cTn id="3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accent1"/>
                </a:solidFill>
                <a:effectLst>
                  <a:outerShdw blurRad="38100" dist="38100" dir="2700000" algn="tl">
                    <a:srgbClr val="000000">
                      <a:alpha val="43137"/>
                    </a:srgbClr>
                  </a:outerShdw>
                </a:effectLst>
              </a:rPr>
              <a:t>What does it mean to know G-d?</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915816" y="1340768"/>
            <a:ext cx="6048672" cy="5328592"/>
          </a:xfrm>
        </p:spPr>
        <p:txBody>
          <a:bodyPr>
            <a:normAutofit fontScale="70000" lnSpcReduction="20000"/>
          </a:bodyPr>
          <a:lstStyle/>
          <a:p>
            <a:pPr marL="0" indent="0">
              <a:buNone/>
            </a:pPr>
            <a:r>
              <a:rPr lang="he-IL" b="1" dirty="0" smtClean="0">
                <a:cs typeface="David" pitchFamily="34" charset="-79"/>
              </a:rPr>
              <a:t>ירמיהו ט</a:t>
            </a:r>
            <a:endParaRPr lang="en-US" b="1" dirty="0">
              <a:cs typeface="David" pitchFamily="34" charset="-79"/>
            </a:endParaRPr>
          </a:p>
          <a:p>
            <a:pPr marL="0" indent="0">
              <a:buNone/>
            </a:pPr>
            <a:r>
              <a:rPr lang="he-IL" b="1" dirty="0">
                <a:cs typeface="David" pitchFamily="34" charset="-79"/>
              </a:rPr>
              <a:t>כב</a:t>
            </a:r>
            <a:r>
              <a:rPr lang="he-IL" dirty="0">
                <a:cs typeface="David" pitchFamily="34" charset="-79"/>
              </a:rPr>
              <a:t> כֹּה אָמַר יְהוָה אַל-יִתְהַלֵּל חָכָם בְּחָכְמָתוֹ וְאַל-יִתְהַלֵּל הַגִּבּוֹר בִּגְבוּרָתוֹ אַל-יִתְהַלֵּל עָשִׁיר בְּעָשְׁרוֹ. </a:t>
            </a:r>
            <a:endParaRPr lang="en-US" dirty="0">
              <a:cs typeface="David" pitchFamily="34" charset="-79"/>
            </a:endParaRPr>
          </a:p>
          <a:p>
            <a:pPr marL="0" indent="0">
              <a:buNone/>
            </a:pPr>
            <a:r>
              <a:rPr lang="he-IL" b="1" dirty="0" smtClean="0">
                <a:cs typeface="David" pitchFamily="34" charset="-79"/>
              </a:rPr>
              <a:t>כג</a:t>
            </a:r>
            <a:r>
              <a:rPr lang="he-IL" dirty="0" smtClean="0">
                <a:cs typeface="David" pitchFamily="34" charset="-79"/>
              </a:rPr>
              <a:t> </a:t>
            </a:r>
            <a:r>
              <a:rPr lang="he-IL" dirty="0">
                <a:cs typeface="David" pitchFamily="34" charset="-79"/>
              </a:rPr>
              <a:t>כִּי אִם-בְּזֹאת יִתְהַלֵּל הַמִּתְהַלֵּל </a:t>
            </a:r>
            <a:r>
              <a:rPr lang="he-IL" b="1" dirty="0">
                <a:solidFill>
                  <a:schemeClr val="accent6"/>
                </a:solidFill>
                <a:cs typeface="David" pitchFamily="34" charset="-79"/>
              </a:rPr>
              <a:t>הַשְׂכֵּל וְיָדֹעַ אוֹתִי כִּי אֲנִי יְהוָה עֹשֶׂה חֶסֶד מִשְׁפָּט וּצְדָקָה </a:t>
            </a:r>
            <a:r>
              <a:rPr lang="he-IL" dirty="0">
                <a:cs typeface="David" pitchFamily="34" charset="-79"/>
              </a:rPr>
              <a:t>בָּאָרֶץ כִּי-בְאֵלֶּה חָפַצְתִּי נְאֻם-יְהוָה. </a:t>
            </a:r>
            <a:endParaRPr lang="en-US" dirty="0">
              <a:cs typeface="David" pitchFamily="34" charset="-79"/>
            </a:endParaRPr>
          </a:p>
          <a:p>
            <a:pPr marL="0" indent="0">
              <a:buNone/>
            </a:pPr>
            <a:r>
              <a:rPr lang="he-IL" dirty="0">
                <a:cs typeface="David" pitchFamily="34" charset="-79"/>
              </a:rPr>
              <a:t> </a:t>
            </a:r>
            <a:endParaRPr lang="en-US" dirty="0">
              <a:cs typeface="David" pitchFamily="34" charset="-79"/>
            </a:endParaRPr>
          </a:p>
          <a:p>
            <a:pPr marL="0" indent="0">
              <a:buNone/>
            </a:pPr>
            <a:r>
              <a:rPr lang="he-IL" b="1" dirty="0">
                <a:cs typeface="David" pitchFamily="34" charset="-79"/>
              </a:rPr>
              <a:t>ירמיהו כב</a:t>
            </a:r>
            <a:endParaRPr lang="en-US" b="1" dirty="0">
              <a:cs typeface="David" pitchFamily="34" charset="-79"/>
            </a:endParaRPr>
          </a:p>
          <a:p>
            <a:pPr marL="0" indent="0">
              <a:buNone/>
            </a:pPr>
            <a:r>
              <a:rPr lang="he-IL" b="1" dirty="0">
                <a:cs typeface="David" pitchFamily="34" charset="-79"/>
              </a:rPr>
              <a:t>יג</a:t>
            </a:r>
            <a:r>
              <a:rPr lang="he-IL" dirty="0">
                <a:cs typeface="David" pitchFamily="34" charset="-79"/>
              </a:rPr>
              <a:t> הוֹי בֹּנֶה בֵיתוֹ בְּלֹא-צֶדֶק וַעֲלִיּוֹתָיו בְּלֹא מִשְׁפָּט בְּרֵעֵהוּ יַעֲבֹד חִנָּם וּפֹעֲלוֹ לֹא יִתֶּן-לוֹ. </a:t>
            </a:r>
            <a:endParaRPr lang="en-US" dirty="0">
              <a:cs typeface="David" pitchFamily="34" charset="-79"/>
            </a:endParaRPr>
          </a:p>
          <a:p>
            <a:pPr marL="0" indent="0">
              <a:buNone/>
            </a:pPr>
            <a:r>
              <a:rPr lang="he-IL" b="1" dirty="0" smtClean="0">
                <a:cs typeface="David" pitchFamily="34" charset="-79"/>
              </a:rPr>
              <a:t>יד</a:t>
            </a:r>
            <a:r>
              <a:rPr lang="he-IL" dirty="0" smtClean="0">
                <a:cs typeface="David" pitchFamily="34" charset="-79"/>
              </a:rPr>
              <a:t> </a:t>
            </a:r>
            <a:r>
              <a:rPr lang="he-IL" dirty="0">
                <a:cs typeface="David" pitchFamily="34" charset="-79"/>
              </a:rPr>
              <a:t>הָאֹמֵר אֶבְנֶה-לִּי בֵּית מִדּוֹת וַעֲלִיּוֹת מְרֻוָּחִים וְקָרַע לוֹ חַלּוֹנָי וְסָפוּן בָּאָרֶז וּמָשׁוֹחַ בַּשָּׁשַׁר. </a:t>
            </a:r>
            <a:r>
              <a:rPr lang="he-IL" b="1" dirty="0">
                <a:cs typeface="David" pitchFamily="34" charset="-79"/>
              </a:rPr>
              <a:t>טו</a:t>
            </a:r>
            <a:r>
              <a:rPr lang="he-IL" dirty="0">
                <a:cs typeface="David" pitchFamily="34" charset="-79"/>
              </a:rPr>
              <a:t> הֲתִמְלֹךְ כִּי אַתָּה מְתַחֲרֶה בָאָרֶז אָבִיךָ הֲלוֹא אָכַל וְשָׁתָה וְעָשָׂה מִשְׁפָּט וּצְדָקָה אָז טוֹב לוֹ. </a:t>
            </a:r>
            <a:r>
              <a:rPr lang="he-IL" b="1" dirty="0">
                <a:cs typeface="David" pitchFamily="34" charset="-79"/>
              </a:rPr>
              <a:t>טז</a:t>
            </a:r>
            <a:r>
              <a:rPr lang="he-IL" dirty="0">
                <a:cs typeface="David" pitchFamily="34" charset="-79"/>
              </a:rPr>
              <a:t> </a:t>
            </a:r>
            <a:r>
              <a:rPr lang="he-IL" b="1" dirty="0">
                <a:solidFill>
                  <a:schemeClr val="accent5"/>
                </a:solidFill>
                <a:cs typeface="David" pitchFamily="34" charset="-79"/>
              </a:rPr>
              <a:t>דָּן דִּין-עָנִי וְאֶבְיוֹן אָז טוֹב הֲלוֹא-הִיא הַדַּעַת אֹתִי נְאֻם-יְהוָה. </a:t>
            </a:r>
            <a:endParaRPr lang="en-US" b="1" dirty="0">
              <a:solidFill>
                <a:schemeClr val="accent5"/>
              </a:solidFill>
              <a:cs typeface="David" pitchFamily="34" charset="-79"/>
            </a:endParaRPr>
          </a:p>
          <a:p>
            <a:pPr marL="0" indent="0">
              <a:buNone/>
            </a:pPr>
            <a:r>
              <a:rPr lang="he-IL" b="1" dirty="0" smtClean="0">
                <a:cs typeface="David" pitchFamily="34" charset="-79"/>
              </a:rPr>
              <a:t>יז</a:t>
            </a:r>
            <a:r>
              <a:rPr lang="he-IL" dirty="0" smtClean="0">
                <a:cs typeface="David" pitchFamily="34" charset="-79"/>
              </a:rPr>
              <a:t> </a:t>
            </a:r>
            <a:r>
              <a:rPr lang="he-IL" dirty="0">
                <a:cs typeface="David" pitchFamily="34" charset="-79"/>
              </a:rPr>
              <a:t>כִּי אֵין עֵינֶיךָ וְלִבְּךָ כִּי אִם-עַל-בִּצְעֶךָ וְעַל דַּם-הַנָּקִי לִשְׁפּוֹךְ וְעַל-הָעֹשֶׁק וְעַל-הַמְּרוּצָה לַעֲשׂוֹת. </a:t>
            </a:r>
          </a:p>
        </p:txBody>
      </p:sp>
      <p:sp>
        <p:nvSpPr>
          <p:cNvPr id="4" name="Right Arrow Callout 3"/>
          <p:cNvSpPr/>
          <p:nvPr/>
        </p:nvSpPr>
        <p:spPr>
          <a:xfrm>
            <a:off x="107504" y="1340768"/>
            <a:ext cx="2808312" cy="2520280"/>
          </a:xfrm>
          <a:prstGeom prst="rightArrowCallout">
            <a:avLst>
              <a:gd name="adj1" fmla="val 6676"/>
              <a:gd name="adj2" fmla="val 25000"/>
              <a:gd name="adj3" fmla="val 17060"/>
              <a:gd name="adj4" fmla="val 78415"/>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Don’t be so proud about how smart, strong or wealthy you are. </a:t>
            </a:r>
          </a:p>
          <a:p>
            <a:pPr algn="ctr"/>
            <a:r>
              <a:rPr lang="en-GB" sz="2000" dirty="0" smtClean="0"/>
              <a:t>The goal in life is to know G-d and practise tzedek and mishpat.</a:t>
            </a:r>
            <a:endParaRPr lang="he-IL" sz="2000" dirty="0"/>
          </a:p>
        </p:txBody>
      </p:sp>
      <p:sp>
        <p:nvSpPr>
          <p:cNvPr id="5" name="Right Arrow Callout 4"/>
          <p:cNvSpPr/>
          <p:nvPr/>
        </p:nvSpPr>
        <p:spPr>
          <a:xfrm>
            <a:off x="107504" y="4437112"/>
            <a:ext cx="2808312" cy="1800200"/>
          </a:xfrm>
          <a:prstGeom prst="rightArrowCallout">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a:r>
              <a:rPr lang="en-GB" sz="2000" dirty="0" smtClean="0"/>
              <a:t>To know G-d is to take care of the needy – tzedek and mishpat.</a:t>
            </a:r>
            <a:endParaRPr lang="he-IL" sz="2000" dirty="0"/>
          </a:p>
        </p:txBody>
      </p:sp>
    </p:spTree>
    <p:extLst>
      <p:ext uri="{BB962C8B-B14F-4D97-AF65-F5344CB8AC3E}">
        <p14:creationId xmlns:p14="http://schemas.microsoft.com/office/powerpoint/2010/main" val="1942430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righ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righ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right)">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additive="base">
                                        <p:cTn id="42" dur="500" fill="hold"/>
                                        <p:tgtEl>
                                          <p:spTgt spid="4"/>
                                        </p:tgtEl>
                                        <p:attrNameLst>
                                          <p:attrName>ppt_x</p:attrName>
                                        </p:attrNameLst>
                                      </p:cBhvr>
                                      <p:tavLst>
                                        <p:tav tm="0">
                                          <p:val>
                                            <p:strVal val="0-#ppt_w/2"/>
                                          </p:val>
                                        </p:tav>
                                        <p:tav tm="100000">
                                          <p:val>
                                            <p:strVal val="#ppt_x"/>
                                          </p:val>
                                        </p:tav>
                                      </p:tavLst>
                                    </p:anim>
                                    <p:anim calcmode="lin" valueType="num">
                                      <p:cBhvr additive="base">
                                        <p:cTn id="4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additive="base">
                                        <p:cTn id="48" dur="500" fill="hold"/>
                                        <p:tgtEl>
                                          <p:spTgt spid="5"/>
                                        </p:tgtEl>
                                        <p:attrNameLst>
                                          <p:attrName>ppt_x</p:attrName>
                                        </p:attrNameLst>
                                      </p:cBhvr>
                                      <p:tavLst>
                                        <p:tav tm="0">
                                          <p:val>
                                            <p:strVal val="0-#ppt_w/2"/>
                                          </p:val>
                                        </p:tav>
                                        <p:tav tm="100000">
                                          <p:val>
                                            <p:strVal val="#ppt_x"/>
                                          </p:val>
                                        </p:tav>
                                      </p:tavLst>
                                    </p:anim>
                                    <p:anim calcmode="lin" valueType="num">
                                      <p:cBhvr additive="base">
                                        <p:cTn id="49"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b="1" dirty="0" smtClean="0">
                <a:solidFill>
                  <a:schemeClr val="accent1"/>
                </a:solidFill>
                <a:effectLst>
                  <a:outerShdw blurRad="38100" dist="38100" dir="2700000" algn="tl">
                    <a:srgbClr val="000000">
                      <a:alpha val="43137"/>
                    </a:srgbClr>
                  </a:outerShdw>
                </a:effectLst>
              </a:rPr>
              <a:t>בראשית יח</a:t>
            </a:r>
            <a:br>
              <a:rPr lang="he-IL" b="1" dirty="0" smtClean="0">
                <a:solidFill>
                  <a:schemeClr val="accent1"/>
                </a:solidFill>
                <a:effectLst>
                  <a:outerShdw blurRad="38100" dist="38100" dir="2700000" algn="tl">
                    <a:srgbClr val="000000">
                      <a:alpha val="43137"/>
                    </a:srgbClr>
                  </a:outerShdw>
                </a:effectLst>
              </a:rPr>
            </a:br>
            <a:r>
              <a:rPr lang="en-GB" b="1" dirty="0" smtClean="0">
                <a:solidFill>
                  <a:schemeClr val="accent1"/>
                </a:solidFill>
                <a:effectLst>
                  <a:outerShdw blurRad="38100" dist="38100" dir="2700000" algn="tl">
                    <a:srgbClr val="000000">
                      <a:alpha val="43137"/>
                    </a:srgbClr>
                  </a:outerShdw>
                </a:effectLst>
              </a:rPr>
              <a:t>- The Basis of Birchot HaTorah</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pPr marL="0" indent="0">
              <a:buNone/>
            </a:pPr>
            <a:r>
              <a:rPr lang="he-IL" b="1" dirty="0" smtClean="0">
                <a:latin typeface="David" pitchFamily="34" charset="-79"/>
                <a:cs typeface="David" pitchFamily="34" charset="-79"/>
              </a:rPr>
              <a:t>יח</a:t>
            </a:r>
            <a:r>
              <a:rPr lang="he-IL" dirty="0" smtClean="0">
                <a:latin typeface="David" pitchFamily="34" charset="-79"/>
                <a:cs typeface="David" pitchFamily="34" charset="-79"/>
              </a:rPr>
              <a:t> </a:t>
            </a:r>
            <a:r>
              <a:rPr lang="he-IL" dirty="0">
                <a:latin typeface="David" pitchFamily="34" charset="-79"/>
                <a:cs typeface="David" pitchFamily="34" charset="-79"/>
              </a:rPr>
              <a:t>וְאַבְרָהָם הָיוֹ יִהְיֶה לְגוֹי גָּדוֹל וְעָצוּם וְנִבְרְכוּ-בוֹ כֹּל גּוֹיֵי הָאָרֶץ. </a:t>
            </a:r>
            <a:endParaRPr lang="he-IL"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יט</a:t>
            </a:r>
            <a:r>
              <a:rPr lang="he-IL" dirty="0" smtClean="0">
                <a:latin typeface="David" pitchFamily="34" charset="-79"/>
                <a:cs typeface="David" pitchFamily="34" charset="-79"/>
              </a:rPr>
              <a:t> כִּי </a:t>
            </a:r>
            <a:r>
              <a:rPr lang="he-IL" dirty="0">
                <a:latin typeface="David" pitchFamily="34" charset="-79"/>
                <a:cs typeface="David" pitchFamily="34" charset="-79"/>
              </a:rPr>
              <a:t>יְדַעְתִּיו לְמַעַן אֲשֶׁר יְצַוֶּה אֶת-בָּנָיו וְאֶת-בֵּיתוֹ אַחֲרָיו וְשָׁמְרוּ דֶּרֶךְ יְהוָה לַעֲשׂוֹת צְדָקָה וּמִשְׁפָּט לְמַעַן הָבִיא יְהוָה עַל-אַבְרָהָם אֵת אֲשֶׁר-דִּבֶּר עָלָיו</a:t>
            </a:r>
            <a:r>
              <a:rPr lang="he-IL" dirty="0" smtClean="0">
                <a:latin typeface="David" pitchFamily="34" charset="-79"/>
                <a:cs typeface="David" pitchFamily="34" charset="-79"/>
              </a:rPr>
              <a:t>.</a:t>
            </a:r>
          </a:p>
          <a:p>
            <a:pPr marL="0" indent="0">
              <a:buNone/>
            </a:pPr>
            <a:endParaRPr lang="he-IL" dirty="0">
              <a:latin typeface="David" pitchFamily="34" charset="-79"/>
              <a:cs typeface="David" pitchFamily="34" charset="-79"/>
            </a:endParaRPr>
          </a:p>
          <a:p>
            <a:pPr algn="l" rtl="0"/>
            <a:r>
              <a:rPr lang="en-GB" b="1" dirty="0" smtClean="0">
                <a:solidFill>
                  <a:schemeClr val="accent6"/>
                </a:solidFill>
                <a:latin typeface="David" pitchFamily="34" charset="-79"/>
                <a:cs typeface="David" pitchFamily="34" charset="-79"/>
              </a:rPr>
              <a:t>We know G-d through </a:t>
            </a:r>
            <a:r>
              <a:rPr lang="en-GB" b="1" dirty="0">
                <a:solidFill>
                  <a:schemeClr val="accent6"/>
                </a:solidFill>
                <a:latin typeface="David" pitchFamily="34" charset="-79"/>
                <a:cs typeface="David" pitchFamily="34" charset="-79"/>
              </a:rPr>
              <a:t>k</a:t>
            </a:r>
            <a:r>
              <a:rPr lang="en-GB" b="1" dirty="0" smtClean="0">
                <a:solidFill>
                  <a:schemeClr val="accent6"/>
                </a:solidFill>
                <a:latin typeface="David" pitchFamily="34" charset="-79"/>
                <a:cs typeface="David" pitchFamily="34" charset="-79"/>
              </a:rPr>
              <a:t>eeping the Torah.</a:t>
            </a:r>
          </a:p>
          <a:p>
            <a:pPr algn="l" rtl="0"/>
            <a:r>
              <a:rPr lang="en-GB" b="1" dirty="0" smtClean="0">
                <a:solidFill>
                  <a:schemeClr val="accent4"/>
                </a:solidFill>
                <a:latin typeface="David" pitchFamily="34" charset="-79"/>
                <a:cs typeface="David" pitchFamily="34" charset="-79"/>
              </a:rPr>
              <a:t>Lishma – we learn Torah to represent G-d through tzedek and mishpat.</a:t>
            </a:r>
          </a:p>
          <a:p>
            <a:pPr algn="l" rtl="0"/>
            <a:r>
              <a:rPr lang="en-GB" b="1" dirty="0" smtClean="0">
                <a:solidFill>
                  <a:schemeClr val="accent6"/>
                </a:solidFill>
                <a:latin typeface="David" pitchFamily="34" charset="-79"/>
                <a:cs typeface="David" pitchFamily="34" charset="-79"/>
              </a:rPr>
              <a:t>If I learn Torah properly it will lead me to good behaviour.</a:t>
            </a:r>
            <a:endParaRPr lang="he-IL" dirty="0"/>
          </a:p>
        </p:txBody>
      </p:sp>
    </p:spTree>
    <p:extLst>
      <p:ext uri="{BB962C8B-B14F-4D97-AF65-F5344CB8AC3E}">
        <p14:creationId xmlns:p14="http://schemas.microsoft.com/office/powerpoint/2010/main" val="84920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b="1" dirty="0" smtClean="0">
                <a:solidFill>
                  <a:schemeClr val="accent1"/>
                </a:solidFill>
                <a:effectLst>
                  <a:outerShdw blurRad="38100" dist="38100" dir="2700000" algn="tl">
                    <a:srgbClr val="000000">
                      <a:alpha val="43137"/>
                    </a:srgbClr>
                  </a:outerShdw>
                </a:effectLst>
              </a:rPr>
              <a:t>Understanding Birchot HaTorah</a:t>
            </a:r>
            <a:endParaRPr lang="he-IL" b="1" dirty="0">
              <a:solidFill>
                <a:schemeClr val="accent1"/>
              </a:solidFill>
              <a:effectLst>
                <a:outerShdw blurRad="38100" dist="38100" dir="2700000" algn="tl">
                  <a:srgbClr val="000000">
                    <a:alpha val="43137"/>
                  </a:srgbClr>
                </a:outerShdw>
              </a:effectLst>
            </a:endParaRPr>
          </a:p>
        </p:txBody>
      </p:sp>
      <p:graphicFrame>
        <p:nvGraphicFramePr>
          <p:cNvPr id="4" name="Diagram 3"/>
          <p:cNvGraphicFramePr/>
          <p:nvPr>
            <p:extLst>
              <p:ext uri="{D42A27DB-BD31-4B8C-83A1-F6EECF244321}">
                <p14:modId xmlns:p14="http://schemas.microsoft.com/office/powerpoint/2010/main" val="261218125"/>
              </p:ext>
            </p:extLst>
          </p:nvPr>
        </p:nvGraphicFramePr>
        <p:xfrm>
          <a:off x="251520" y="1196752"/>
          <a:ext cx="864096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712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graphicEl>
                                              <a:dgm id="{1073E192-2429-4F68-BFD4-183C710438C8}"/>
                                            </p:graphicEl>
                                          </p:spTgt>
                                        </p:tgtEl>
                                        <p:attrNameLst>
                                          <p:attrName>style.visibility</p:attrName>
                                        </p:attrNameLst>
                                      </p:cBhvr>
                                      <p:to>
                                        <p:strVal val="visible"/>
                                      </p:to>
                                    </p:set>
                                    <p:animEffect transition="in" filter="fade">
                                      <p:cBhvr>
                                        <p:cTn id="7" dur="1000"/>
                                        <p:tgtEl>
                                          <p:spTgt spid="4">
                                            <p:graphicEl>
                                              <a:dgm id="{1073E192-2429-4F68-BFD4-183C710438C8}"/>
                                            </p:graphicEl>
                                          </p:spTgt>
                                        </p:tgtEl>
                                      </p:cBhvr>
                                    </p:animEffect>
                                    <p:anim calcmode="lin" valueType="num">
                                      <p:cBhvr>
                                        <p:cTn id="8" dur="1000" fill="hold"/>
                                        <p:tgtEl>
                                          <p:spTgt spid="4">
                                            <p:graphicEl>
                                              <a:dgm id="{1073E192-2429-4F68-BFD4-183C710438C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073E192-2429-4F68-BFD4-183C710438C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graphicEl>
                                              <a:dgm id="{26FEF6F3-D978-427D-8652-8E322ED523AD}"/>
                                            </p:graphicEl>
                                          </p:spTgt>
                                        </p:tgtEl>
                                        <p:attrNameLst>
                                          <p:attrName>style.visibility</p:attrName>
                                        </p:attrNameLst>
                                      </p:cBhvr>
                                      <p:to>
                                        <p:strVal val="visible"/>
                                      </p:to>
                                    </p:set>
                                    <p:animEffect transition="in" filter="fade">
                                      <p:cBhvr>
                                        <p:cTn id="14" dur="1000"/>
                                        <p:tgtEl>
                                          <p:spTgt spid="4">
                                            <p:graphicEl>
                                              <a:dgm id="{26FEF6F3-D978-427D-8652-8E322ED523AD}"/>
                                            </p:graphicEl>
                                          </p:spTgt>
                                        </p:tgtEl>
                                      </p:cBhvr>
                                    </p:animEffect>
                                    <p:anim calcmode="lin" valueType="num">
                                      <p:cBhvr>
                                        <p:cTn id="15" dur="1000" fill="hold"/>
                                        <p:tgtEl>
                                          <p:spTgt spid="4">
                                            <p:graphicEl>
                                              <a:dgm id="{26FEF6F3-D978-427D-8652-8E322ED523AD}"/>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26FEF6F3-D978-427D-8652-8E322ED523AD}"/>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graphicEl>
                                              <a:dgm id="{C84B4CBC-FC39-4A48-BD42-96C2710B88EF}"/>
                                            </p:graphicEl>
                                          </p:spTgt>
                                        </p:tgtEl>
                                        <p:attrNameLst>
                                          <p:attrName>style.visibility</p:attrName>
                                        </p:attrNameLst>
                                      </p:cBhvr>
                                      <p:to>
                                        <p:strVal val="visible"/>
                                      </p:to>
                                    </p:set>
                                    <p:animEffect transition="in" filter="fade">
                                      <p:cBhvr>
                                        <p:cTn id="21" dur="1000"/>
                                        <p:tgtEl>
                                          <p:spTgt spid="4">
                                            <p:graphicEl>
                                              <a:dgm id="{C84B4CBC-FC39-4A48-BD42-96C2710B88EF}"/>
                                            </p:graphicEl>
                                          </p:spTgt>
                                        </p:tgtEl>
                                      </p:cBhvr>
                                    </p:animEffect>
                                    <p:anim calcmode="lin" valueType="num">
                                      <p:cBhvr>
                                        <p:cTn id="22" dur="1000" fill="hold"/>
                                        <p:tgtEl>
                                          <p:spTgt spid="4">
                                            <p:graphicEl>
                                              <a:dgm id="{C84B4CBC-FC39-4A48-BD42-96C2710B88EF}"/>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C84B4CBC-FC39-4A48-BD42-96C2710B88E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
                                            <p:graphicEl>
                                              <a:dgm id="{C6F5C903-5795-4E53-ABB3-1F48F78AC8AE}"/>
                                            </p:graphicEl>
                                          </p:spTgt>
                                        </p:tgtEl>
                                        <p:attrNameLst>
                                          <p:attrName>style.visibility</p:attrName>
                                        </p:attrNameLst>
                                      </p:cBhvr>
                                      <p:to>
                                        <p:strVal val="visible"/>
                                      </p:to>
                                    </p:set>
                                    <p:animEffect transition="in" filter="fade">
                                      <p:cBhvr>
                                        <p:cTn id="28" dur="1000"/>
                                        <p:tgtEl>
                                          <p:spTgt spid="4">
                                            <p:graphicEl>
                                              <a:dgm id="{C6F5C903-5795-4E53-ABB3-1F48F78AC8AE}"/>
                                            </p:graphicEl>
                                          </p:spTgt>
                                        </p:tgtEl>
                                      </p:cBhvr>
                                    </p:animEffect>
                                    <p:anim calcmode="lin" valueType="num">
                                      <p:cBhvr>
                                        <p:cTn id="29" dur="1000" fill="hold"/>
                                        <p:tgtEl>
                                          <p:spTgt spid="4">
                                            <p:graphicEl>
                                              <a:dgm id="{C6F5C903-5795-4E53-ABB3-1F48F78AC8AE}"/>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C6F5C903-5795-4E53-ABB3-1F48F78AC8A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
                                            <p:graphicEl>
                                              <a:dgm id="{75DDD1B6-F95E-4BD3-ACCC-AE52CC461FED}"/>
                                            </p:graphicEl>
                                          </p:spTgt>
                                        </p:tgtEl>
                                        <p:attrNameLst>
                                          <p:attrName>style.visibility</p:attrName>
                                        </p:attrNameLst>
                                      </p:cBhvr>
                                      <p:to>
                                        <p:strVal val="visible"/>
                                      </p:to>
                                    </p:set>
                                    <p:animEffect transition="in" filter="fade">
                                      <p:cBhvr>
                                        <p:cTn id="35" dur="1000"/>
                                        <p:tgtEl>
                                          <p:spTgt spid="4">
                                            <p:graphicEl>
                                              <a:dgm id="{75DDD1B6-F95E-4BD3-ACCC-AE52CC461FED}"/>
                                            </p:graphicEl>
                                          </p:spTgt>
                                        </p:tgtEl>
                                      </p:cBhvr>
                                    </p:animEffect>
                                    <p:anim calcmode="lin" valueType="num">
                                      <p:cBhvr>
                                        <p:cTn id="36" dur="1000" fill="hold"/>
                                        <p:tgtEl>
                                          <p:spTgt spid="4">
                                            <p:graphicEl>
                                              <a:dgm id="{75DDD1B6-F95E-4BD3-ACCC-AE52CC461FED}"/>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75DDD1B6-F95E-4BD3-ACCC-AE52CC461FED}"/>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
                                            <p:graphicEl>
                                              <a:dgm id="{092391B6-8311-45A8-B6EE-631F4BAED916}"/>
                                            </p:graphicEl>
                                          </p:spTgt>
                                        </p:tgtEl>
                                        <p:attrNameLst>
                                          <p:attrName>style.visibility</p:attrName>
                                        </p:attrNameLst>
                                      </p:cBhvr>
                                      <p:to>
                                        <p:strVal val="visible"/>
                                      </p:to>
                                    </p:set>
                                    <p:animEffect transition="in" filter="fade">
                                      <p:cBhvr>
                                        <p:cTn id="42" dur="1000"/>
                                        <p:tgtEl>
                                          <p:spTgt spid="4">
                                            <p:graphicEl>
                                              <a:dgm id="{092391B6-8311-45A8-B6EE-631F4BAED916}"/>
                                            </p:graphicEl>
                                          </p:spTgt>
                                        </p:tgtEl>
                                      </p:cBhvr>
                                    </p:animEffect>
                                    <p:anim calcmode="lin" valueType="num">
                                      <p:cBhvr>
                                        <p:cTn id="43" dur="1000" fill="hold"/>
                                        <p:tgtEl>
                                          <p:spTgt spid="4">
                                            <p:graphicEl>
                                              <a:dgm id="{092391B6-8311-45A8-B6EE-631F4BAED916}"/>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092391B6-8311-45A8-B6EE-631F4BAED916}"/>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4">
                                            <p:graphicEl>
                                              <a:dgm id="{36BDFEC8-E3C5-471B-BC12-B4B97AD43F22}"/>
                                            </p:graphicEl>
                                          </p:spTgt>
                                        </p:tgtEl>
                                        <p:attrNameLst>
                                          <p:attrName>style.visibility</p:attrName>
                                        </p:attrNameLst>
                                      </p:cBhvr>
                                      <p:to>
                                        <p:strVal val="visible"/>
                                      </p:to>
                                    </p:set>
                                    <p:animEffect transition="in" filter="fade">
                                      <p:cBhvr>
                                        <p:cTn id="49" dur="1000"/>
                                        <p:tgtEl>
                                          <p:spTgt spid="4">
                                            <p:graphicEl>
                                              <a:dgm id="{36BDFEC8-E3C5-471B-BC12-B4B97AD43F22}"/>
                                            </p:graphicEl>
                                          </p:spTgt>
                                        </p:tgtEl>
                                      </p:cBhvr>
                                    </p:animEffect>
                                    <p:anim calcmode="lin" valueType="num">
                                      <p:cBhvr>
                                        <p:cTn id="50" dur="1000" fill="hold"/>
                                        <p:tgtEl>
                                          <p:spTgt spid="4">
                                            <p:graphicEl>
                                              <a:dgm id="{36BDFEC8-E3C5-471B-BC12-B4B97AD43F22}"/>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36BDFEC8-E3C5-471B-BC12-B4B97AD43F22}"/>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
                                            <p:graphicEl>
                                              <a:dgm id="{32BDC7F4-6D1A-432C-9209-5DBE80F5D59B}"/>
                                            </p:graphicEl>
                                          </p:spTgt>
                                        </p:tgtEl>
                                        <p:attrNameLst>
                                          <p:attrName>style.visibility</p:attrName>
                                        </p:attrNameLst>
                                      </p:cBhvr>
                                      <p:to>
                                        <p:strVal val="visible"/>
                                      </p:to>
                                    </p:set>
                                    <p:animEffect transition="in" filter="fade">
                                      <p:cBhvr>
                                        <p:cTn id="56" dur="1000"/>
                                        <p:tgtEl>
                                          <p:spTgt spid="4">
                                            <p:graphicEl>
                                              <a:dgm id="{32BDC7F4-6D1A-432C-9209-5DBE80F5D59B}"/>
                                            </p:graphicEl>
                                          </p:spTgt>
                                        </p:tgtEl>
                                      </p:cBhvr>
                                    </p:animEffect>
                                    <p:anim calcmode="lin" valueType="num">
                                      <p:cBhvr>
                                        <p:cTn id="57" dur="1000" fill="hold"/>
                                        <p:tgtEl>
                                          <p:spTgt spid="4">
                                            <p:graphicEl>
                                              <a:dgm id="{32BDC7F4-6D1A-432C-9209-5DBE80F5D59B}"/>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32BDC7F4-6D1A-432C-9209-5DBE80F5D59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20788" y="85725"/>
            <a:ext cx="6700837" cy="669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p>
            <a:pPr marL="0" indent="0" algn="ctr" rtl="0">
              <a:buNone/>
            </a:pPr>
            <a:r>
              <a:rPr lang="en-GB" sz="4400" b="1" dirty="0" smtClean="0">
                <a:solidFill>
                  <a:schemeClr val="accent1"/>
                </a:solidFill>
              </a:rPr>
              <a:t> </a:t>
            </a:r>
          </a:p>
          <a:p>
            <a:pPr marL="0" indent="0" algn="ctr" rtl="0">
              <a:buNone/>
            </a:pPr>
            <a:endParaRPr lang="en-GB" sz="4400" b="1" dirty="0" smtClean="0">
              <a:solidFill>
                <a:schemeClr val="accent1">
                  <a:lumMod val="50000"/>
                </a:schemeClr>
              </a:solidFill>
            </a:endParaRPr>
          </a:p>
        </p:txBody>
      </p:sp>
      <p:sp>
        <p:nvSpPr>
          <p:cNvPr id="2" name="Title 1"/>
          <p:cNvSpPr>
            <a:spLocks noGrp="1"/>
          </p:cNvSpPr>
          <p:nvPr>
            <p:ph type="title"/>
          </p:nvPr>
        </p:nvSpPr>
        <p:spPr>
          <a:xfrm>
            <a:off x="456406" y="1628800"/>
            <a:ext cx="8229600" cy="4320480"/>
          </a:xfrm>
        </p:spPr>
        <p:txBody>
          <a:bodyPr>
            <a:prstTxWarp prst="textButton">
              <a:avLst/>
            </a:prstTxWarp>
            <a:noAutofit/>
          </a:bodyPr>
          <a:lstStyle/>
          <a:p>
            <a:pPr rtl="0"/>
            <a:r>
              <a:rPr lang="en-GB" b="1" dirty="0">
                <a:solidFill>
                  <a:schemeClr val="accent1"/>
                </a:solidFill>
                <a:effectLst>
                  <a:outerShdw blurRad="38100" dist="38100" dir="2700000" algn="tl">
                    <a:srgbClr val="000000">
                      <a:alpha val="43137"/>
                    </a:srgbClr>
                  </a:outerShdw>
                </a:effectLst>
              </a:rPr>
              <a:t/>
            </a:r>
            <a:br>
              <a:rPr lang="en-GB" b="1" dirty="0">
                <a:solidFill>
                  <a:schemeClr val="accent1"/>
                </a:solidFill>
                <a:effectLst>
                  <a:outerShdw blurRad="38100" dist="38100" dir="2700000" algn="tl">
                    <a:srgbClr val="000000">
                      <a:alpha val="43137"/>
                    </a:srgbClr>
                  </a:outerShdw>
                </a:effectLst>
              </a:rPr>
            </a:br>
            <a:r>
              <a:rPr lang="en-GB" b="1" dirty="0" smtClean="0">
                <a:solidFill>
                  <a:schemeClr val="accent1"/>
                </a:solidFill>
                <a:effectLst>
                  <a:outerShdw blurRad="38100" dist="38100" dir="2700000" algn="tl">
                    <a:srgbClr val="000000">
                      <a:alpha val="43137"/>
                    </a:srgbClr>
                  </a:outerShdw>
                </a:effectLst>
              </a:rPr>
              <a:t>Is </a:t>
            </a:r>
            <a:r>
              <a:rPr lang="en-GB" b="1" dirty="0">
                <a:solidFill>
                  <a:schemeClr val="accent1"/>
                </a:solidFill>
                <a:effectLst>
                  <a:outerShdw blurRad="38100" dist="38100" dir="2700000" algn="tl">
                    <a:srgbClr val="000000">
                      <a:alpha val="43137"/>
                    </a:srgbClr>
                  </a:outerShdw>
                </a:effectLst>
              </a:rPr>
              <a:t>tefilla </a:t>
            </a:r>
            <a:r>
              <a:rPr lang="en-GB" b="1" dirty="0" smtClean="0">
                <a:solidFill>
                  <a:schemeClr val="accent1"/>
                </a:solidFill>
                <a:effectLst>
                  <a:outerShdw blurRad="38100" dist="38100" dir="2700000" algn="tl">
                    <a:srgbClr val="000000">
                      <a:alpha val="43137"/>
                    </a:srgbClr>
                  </a:outerShdw>
                </a:effectLst>
              </a:rPr>
              <a:t>d’orayta?</a:t>
            </a:r>
            <a:r>
              <a:rPr lang="en-US" b="1" dirty="0">
                <a:solidFill>
                  <a:schemeClr val="accent1"/>
                </a:solidFill>
                <a:effectLst>
                  <a:outerShdw blurRad="38100" dist="38100" dir="2700000" algn="tl">
                    <a:srgbClr val="000000">
                      <a:alpha val="43137"/>
                    </a:srgbClr>
                  </a:outerShdw>
                </a:effectLst>
              </a:rPr>
              <a:t/>
            </a:r>
            <a:br>
              <a:rPr lang="en-US" b="1" dirty="0">
                <a:solidFill>
                  <a:schemeClr val="accent1"/>
                </a:solidFill>
                <a:effectLst>
                  <a:outerShdw blurRad="38100" dist="38100" dir="2700000" algn="tl">
                    <a:srgbClr val="000000">
                      <a:alpha val="43137"/>
                    </a:srgbClr>
                  </a:outerShdw>
                </a:effectLst>
              </a:rPr>
            </a:br>
            <a:r>
              <a:rPr lang="en-US" b="1" dirty="0" smtClean="0">
                <a:solidFill>
                  <a:schemeClr val="accent1"/>
                </a:solidFill>
                <a:effectLst>
                  <a:outerShdw blurRad="38100" dist="38100" dir="2700000" algn="tl">
                    <a:srgbClr val="000000">
                      <a:alpha val="43137"/>
                    </a:srgbClr>
                  </a:outerShdw>
                </a:effectLst>
              </a:rPr>
              <a:t/>
            </a:r>
            <a:br>
              <a:rPr lang="en-US" b="1" dirty="0" smtClean="0">
                <a:solidFill>
                  <a:schemeClr val="accent1"/>
                </a:solidFill>
                <a:effectLst>
                  <a:outerShdw blurRad="38100" dist="38100" dir="2700000" algn="tl">
                    <a:srgbClr val="000000">
                      <a:alpha val="43137"/>
                    </a:srgbClr>
                  </a:outerShdw>
                </a:effectLst>
              </a:rPr>
            </a:br>
            <a:r>
              <a:rPr lang="en-US" b="1" dirty="0">
                <a:solidFill>
                  <a:schemeClr val="accent1"/>
                </a:solidFill>
                <a:effectLst>
                  <a:outerShdw blurRad="38100" dist="38100" dir="2700000" algn="tl">
                    <a:srgbClr val="000000">
                      <a:alpha val="43137"/>
                    </a:srgbClr>
                  </a:outerShdw>
                </a:effectLst>
              </a:rPr>
              <a:t/>
            </a:r>
            <a:br>
              <a:rPr lang="en-US" b="1" dirty="0">
                <a:solidFill>
                  <a:schemeClr val="accent1"/>
                </a:solidFill>
                <a:effectLst>
                  <a:outerShdw blurRad="38100" dist="38100" dir="2700000" algn="tl">
                    <a:srgbClr val="000000">
                      <a:alpha val="43137"/>
                    </a:srgbClr>
                  </a:outerShdw>
                </a:effectLst>
              </a:rPr>
            </a:br>
            <a:r>
              <a:rPr lang="en-US" b="1" dirty="0" smtClean="0">
                <a:solidFill>
                  <a:schemeClr val="accent1"/>
                </a:solidFill>
                <a:effectLst>
                  <a:outerShdw blurRad="38100" dist="38100" dir="2700000" algn="tl">
                    <a:srgbClr val="000000">
                      <a:alpha val="43137"/>
                    </a:srgbClr>
                  </a:outerShdw>
                </a:effectLst>
              </a:rPr>
              <a:t/>
            </a:r>
            <a:br>
              <a:rPr lang="en-US" b="1" dirty="0" smtClean="0">
                <a:solidFill>
                  <a:schemeClr val="accent1"/>
                </a:solidFill>
                <a:effectLst>
                  <a:outerShdw blurRad="38100" dist="38100" dir="2700000" algn="tl">
                    <a:srgbClr val="000000">
                      <a:alpha val="43137"/>
                    </a:srgbClr>
                  </a:outerShdw>
                </a:effectLst>
              </a:rPr>
            </a:br>
            <a:r>
              <a:rPr lang="en-US" b="1" dirty="0">
                <a:solidFill>
                  <a:schemeClr val="accent1"/>
                </a:solidFill>
                <a:effectLst>
                  <a:outerShdw blurRad="38100" dist="38100" dir="2700000" algn="tl">
                    <a:srgbClr val="000000">
                      <a:alpha val="43137"/>
                    </a:srgbClr>
                  </a:outerShdw>
                </a:effectLst>
              </a:rPr>
              <a:t/>
            </a:r>
            <a:br>
              <a:rPr lang="en-US" b="1" dirty="0">
                <a:solidFill>
                  <a:schemeClr val="accent1"/>
                </a:solidFill>
                <a:effectLst>
                  <a:outerShdw blurRad="38100" dist="38100" dir="2700000" algn="tl">
                    <a:srgbClr val="000000">
                      <a:alpha val="43137"/>
                    </a:srgbClr>
                  </a:outerShdw>
                </a:effectLst>
              </a:rPr>
            </a:br>
            <a:r>
              <a:rPr lang="en-GB" b="1" dirty="0" smtClean="0">
                <a:solidFill>
                  <a:schemeClr val="accent1"/>
                </a:solidFill>
                <a:effectLst>
                  <a:outerShdw blurRad="38100" dist="38100" dir="2700000" algn="tl">
                    <a:srgbClr val="000000">
                      <a:alpha val="43137"/>
                    </a:srgbClr>
                  </a:outerShdw>
                </a:effectLst>
              </a:rPr>
              <a:t>If </a:t>
            </a:r>
            <a:r>
              <a:rPr lang="en-GB" b="1" dirty="0">
                <a:solidFill>
                  <a:schemeClr val="accent1"/>
                </a:solidFill>
                <a:effectLst>
                  <a:outerShdw blurRad="38100" dist="38100" dir="2700000" algn="tl">
                    <a:srgbClr val="000000">
                      <a:alpha val="43137"/>
                    </a:srgbClr>
                  </a:outerShdw>
                </a:effectLst>
              </a:rPr>
              <a:t>it </a:t>
            </a:r>
            <a:r>
              <a:rPr lang="en-GB" b="1" dirty="0" smtClean="0">
                <a:solidFill>
                  <a:schemeClr val="accent1"/>
                </a:solidFill>
                <a:effectLst>
                  <a:outerShdw blurRad="38100" dist="38100" dir="2700000" algn="tl">
                    <a:srgbClr val="000000">
                      <a:alpha val="43137"/>
                    </a:srgbClr>
                  </a:outerShdw>
                </a:effectLst>
              </a:rPr>
              <a:t>is, what </a:t>
            </a:r>
            <a:r>
              <a:rPr lang="en-GB" b="1" dirty="0">
                <a:solidFill>
                  <a:schemeClr val="accent1"/>
                </a:solidFill>
                <a:effectLst>
                  <a:outerShdw blurRad="38100" dist="38100" dir="2700000" algn="tl">
                    <a:srgbClr val="000000">
                      <a:alpha val="43137"/>
                    </a:srgbClr>
                  </a:outerShdw>
                </a:effectLst>
              </a:rPr>
              <a:t>is the source? </a:t>
            </a:r>
            <a:r>
              <a:rPr lang="en-US" b="1" dirty="0">
                <a:solidFill>
                  <a:schemeClr val="accent1"/>
                </a:solidFill>
                <a:effectLst>
                  <a:outerShdw blurRad="38100" dist="38100" dir="2700000" algn="tl">
                    <a:srgbClr val="000000">
                      <a:alpha val="43137"/>
                    </a:srgbClr>
                  </a:outerShdw>
                </a:effectLst>
              </a:rPr>
              <a:t/>
            </a:r>
            <a:br>
              <a:rPr lang="en-US" b="1" dirty="0">
                <a:solidFill>
                  <a:schemeClr val="accent1"/>
                </a:solidFill>
                <a:effectLst>
                  <a:outerShdw blurRad="38100" dist="38100" dir="2700000" algn="tl">
                    <a:srgbClr val="000000">
                      <a:alpha val="43137"/>
                    </a:srgbClr>
                  </a:outerShdw>
                </a:effectLst>
              </a:rPr>
            </a:br>
            <a:r>
              <a:rPr lang="en-GB" b="1" dirty="0">
                <a:solidFill>
                  <a:schemeClr val="accent1"/>
                </a:solidFill>
                <a:effectLst>
                  <a:outerShdw blurRad="38100" dist="38100" dir="2700000" algn="tl">
                    <a:srgbClr val="000000">
                      <a:alpha val="43137"/>
                    </a:srgbClr>
                  </a:outerShdw>
                </a:effectLst>
              </a:rPr>
              <a:t> </a:t>
            </a:r>
            <a:r>
              <a:rPr lang="en-US" b="1" dirty="0">
                <a:solidFill>
                  <a:schemeClr val="accent1"/>
                </a:solidFill>
                <a:effectLst>
                  <a:outerShdw blurRad="38100" dist="38100" dir="2700000" algn="tl">
                    <a:srgbClr val="000000">
                      <a:alpha val="43137"/>
                    </a:srgbClr>
                  </a:outerShdw>
                </a:effectLst>
              </a:rPr>
              <a:t/>
            </a:r>
            <a:br>
              <a:rPr lang="en-US" b="1" dirty="0">
                <a:solidFill>
                  <a:schemeClr val="accent1"/>
                </a:solidFill>
                <a:effectLst>
                  <a:outerShdw blurRad="38100" dist="38100" dir="2700000" algn="tl">
                    <a:srgbClr val="000000">
                      <a:alpha val="43137"/>
                    </a:srgbClr>
                  </a:outerShdw>
                </a:effectLst>
              </a:rPr>
            </a:br>
            <a:endParaRPr lang="he-IL"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086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8" presetClass="emph" presetSubtype="0" fill="hold" nodeType="withEffect">
                                  <p:stCondLst>
                                    <p:cond delay="0"/>
                                  </p:stCondLst>
                                  <p:childTnLst>
                                    <p:animRot by="21600000">
                                      <p:cBhvr>
                                        <p:cTn id="11" dur="2000" fill="hold"/>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880828"/>
            <a:ext cx="8229600" cy="3096344"/>
          </a:xfrm>
        </p:spPr>
        <p:txBody>
          <a:bodyPr>
            <a:normAutofit/>
          </a:bodyPr>
          <a:lstStyle/>
          <a:p>
            <a:pPr marL="0" indent="0" algn="ctr" rtl="0">
              <a:buNone/>
            </a:pPr>
            <a:r>
              <a:rPr lang="en-GB" b="1" dirty="0" smtClean="0">
                <a:solidFill>
                  <a:schemeClr val="accent6"/>
                </a:solidFill>
              </a:rPr>
              <a:t>We </a:t>
            </a:r>
            <a:r>
              <a:rPr lang="en-GB" b="1" dirty="0">
                <a:solidFill>
                  <a:schemeClr val="accent6"/>
                </a:solidFill>
              </a:rPr>
              <a:t>need a halachic framework to make it last. </a:t>
            </a:r>
            <a:endParaRPr lang="en-GB" b="1" dirty="0" smtClean="0">
              <a:solidFill>
                <a:schemeClr val="accent6"/>
              </a:solidFill>
            </a:endParaRPr>
          </a:p>
          <a:p>
            <a:pPr marL="0" indent="0" algn="ctr" rtl="0">
              <a:buNone/>
            </a:pPr>
            <a:endParaRPr lang="en-GB" dirty="0" smtClean="0"/>
          </a:p>
          <a:p>
            <a:pPr marL="0" indent="0" algn="ctr" rtl="0">
              <a:buNone/>
            </a:pPr>
            <a:r>
              <a:rPr lang="en-GB" b="1" dirty="0" smtClean="0">
                <a:solidFill>
                  <a:schemeClr val="accent5"/>
                </a:solidFill>
              </a:rPr>
              <a:t>I </a:t>
            </a:r>
            <a:r>
              <a:rPr lang="en-GB" b="1" dirty="0">
                <a:solidFill>
                  <a:schemeClr val="accent5"/>
                </a:solidFill>
              </a:rPr>
              <a:t>still have to remember that behind that </a:t>
            </a:r>
            <a:r>
              <a:rPr lang="en-GB" b="1" dirty="0" smtClean="0">
                <a:solidFill>
                  <a:schemeClr val="accent5"/>
                </a:solidFill>
              </a:rPr>
              <a:t>the </a:t>
            </a:r>
            <a:r>
              <a:rPr lang="he-IL" b="1" dirty="0" smtClean="0">
                <a:solidFill>
                  <a:schemeClr val="accent5"/>
                </a:solidFill>
              </a:rPr>
              <a:t>עיקר</a:t>
            </a:r>
            <a:r>
              <a:rPr lang="en-GB" b="1" dirty="0" smtClean="0">
                <a:solidFill>
                  <a:schemeClr val="accent5"/>
                </a:solidFill>
              </a:rPr>
              <a:t> is </a:t>
            </a:r>
            <a:r>
              <a:rPr lang="he-IL" b="1" dirty="0" smtClean="0">
                <a:solidFill>
                  <a:schemeClr val="accent5"/>
                </a:solidFill>
              </a:rPr>
              <a:t>עבודה שבלב</a:t>
            </a:r>
            <a:r>
              <a:rPr lang="he-IL" b="1" dirty="0">
                <a:solidFill>
                  <a:schemeClr val="accent5"/>
                </a:solidFill>
              </a:rPr>
              <a:t> </a:t>
            </a:r>
            <a:r>
              <a:rPr lang="en-GB" b="1" dirty="0" smtClean="0">
                <a:solidFill>
                  <a:schemeClr val="accent5"/>
                </a:solidFill>
              </a:rPr>
              <a:t> and </a:t>
            </a:r>
            <a:r>
              <a:rPr lang="en-GB" b="1" dirty="0">
                <a:solidFill>
                  <a:schemeClr val="accent5"/>
                </a:solidFill>
              </a:rPr>
              <a:t>not to let halacha get in the way of that.</a:t>
            </a:r>
            <a:endParaRPr lang="en-US" b="1" dirty="0">
              <a:solidFill>
                <a:schemeClr val="accent5"/>
              </a:solidFill>
            </a:endParaRPr>
          </a:p>
          <a:p>
            <a:endParaRPr lang="he-IL" dirty="0"/>
          </a:p>
        </p:txBody>
      </p:sp>
    </p:spTree>
    <p:extLst>
      <p:ext uri="{BB962C8B-B14F-4D97-AF65-F5344CB8AC3E}">
        <p14:creationId xmlns:p14="http://schemas.microsoft.com/office/powerpoint/2010/main" val="187060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p:cTn id="15"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effectLst>
                  <a:outerShdw blurRad="38100" dist="38100" dir="2700000" algn="tl">
                    <a:srgbClr val="000000">
                      <a:alpha val="43137"/>
                    </a:srgbClr>
                  </a:outerShdw>
                </a:effectLst>
              </a:rPr>
              <a:t>The Ramban</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268760"/>
            <a:ext cx="8712968" cy="5328592"/>
          </a:xfrm>
        </p:spPr>
        <p:txBody>
          <a:bodyPr>
            <a:normAutofit fontScale="85000" lnSpcReduction="10000"/>
          </a:bodyPr>
          <a:lstStyle/>
          <a:p>
            <a:pPr marL="0" indent="0">
              <a:buNone/>
            </a:pPr>
            <a:r>
              <a:rPr lang="he-IL" b="1" dirty="0" smtClean="0">
                <a:solidFill>
                  <a:schemeClr val="accent6"/>
                </a:solidFill>
                <a:latin typeface="David" pitchFamily="34" charset="-79"/>
                <a:cs typeface="David" pitchFamily="34" charset="-79"/>
              </a:rPr>
              <a:t>במדבר י</a:t>
            </a:r>
          </a:p>
          <a:p>
            <a:pPr marL="0" indent="0">
              <a:buNone/>
            </a:pPr>
            <a:r>
              <a:rPr lang="he-IL" b="1" dirty="0" smtClean="0">
                <a:solidFill>
                  <a:schemeClr val="accent6"/>
                </a:solidFill>
                <a:latin typeface="David" pitchFamily="34" charset="-79"/>
                <a:cs typeface="David" pitchFamily="34" charset="-79"/>
              </a:rPr>
              <a:t>ט </a:t>
            </a:r>
            <a:r>
              <a:rPr lang="he-IL" b="1" dirty="0">
                <a:solidFill>
                  <a:schemeClr val="accent6"/>
                </a:solidFill>
                <a:latin typeface="David" pitchFamily="34" charset="-79"/>
                <a:cs typeface="David" pitchFamily="34" charset="-79"/>
              </a:rPr>
              <a:t>וְכִי-תָבֹאוּ מִלְחָמָה בְּאַרְצְכֶם עַל-הַצַּר הַצֹּרֵר אֶתְכֶם וַהֲרֵעֹתֶם בַּחֲצֹצְרֹת וְנִזְכַּרְתֶּם לִפְנֵי יְהוָה אֱלֹהֵיכֶם וְנוֹשַׁעְתֶּם מֵאֹיְבֵיכֶם</a:t>
            </a:r>
            <a:r>
              <a:rPr lang="he-IL" b="1" dirty="0" smtClean="0">
                <a:solidFill>
                  <a:schemeClr val="accent6"/>
                </a:solidFill>
                <a:latin typeface="David" pitchFamily="34" charset="-79"/>
                <a:cs typeface="David" pitchFamily="34" charset="-79"/>
              </a:rPr>
              <a:t>.</a:t>
            </a:r>
          </a:p>
          <a:p>
            <a:pPr marL="0" indent="0" algn="l" rtl="0">
              <a:buNone/>
            </a:pPr>
            <a:endParaRPr lang="en-US" dirty="0">
              <a:latin typeface="David" pitchFamily="34" charset="-79"/>
              <a:cs typeface="David" pitchFamily="34" charset="-79"/>
            </a:endParaRPr>
          </a:p>
          <a:p>
            <a:pPr algn="l" rtl="0"/>
            <a:r>
              <a:rPr lang="en-GB" b="1" dirty="0">
                <a:solidFill>
                  <a:schemeClr val="accent6"/>
                </a:solidFill>
              </a:rPr>
              <a:t>Ramban </a:t>
            </a:r>
            <a:r>
              <a:rPr lang="en-GB" b="1" dirty="0" smtClean="0">
                <a:solidFill>
                  <a:schemeClr val="accent6"/>
                </a:solidFill>
              </a:rPr>
              <a:t>–obligated d’orayta </a:t>
            </a:r>
            <a:r>
              <a:rPr lang="en-GB" b="1" dirty="0">
                <a:solidFill>
                  <a:schemeClr val="accent6"/>
                </a:solidFill>
              </a:rPr>
              <a:t>when you're in trouble. Purpose of blowing shofar is to remember who </a:t>
            </a:r>
            <a:r>
              <a:rPr lang="en-GB" b="1" dirty="0" smtClean="0">
                <a:solidFill>
                  <a:schemeClr val="accent6"/>
                </a:solidFill>
              </a:rPr>
              <a:t>G-d </a:t>
            </a:r>
            <a:r>
              <a:rPr lang="en-GB" b="1" dirty="0">
                <a:solidFill>
                  <a:schemeClr val="accent6"/>
                </a:solidFill>
              </a:rPr>
              <a:t>is</a:t>
            </a:r>
            <a:r>
              <a:rPr lang="en-GB" b="1" dirty="0" smtClean="0">
                <a:solidFill>
                  <a:schemeClr val="accent6"/>
                </a:solidFill>
              </a:rPr>
              <a:t>.</a:t>
            </a:r>
          </a:p>
          <a:p>
            <a:pPr algn="l" rtl="0"/>
            <a:endParaRPr lang="en-GB" dirty="0"/>
          </a:p>
          <a:p>
            <a:pPr marL="0" indent="0" algn="l" rtl="0">
              <a:buNone/>
            </a:pPr>
            <a:r>
              <a:rPr lang="en-GB" b="1" dirty="0" smtClean="0">
                <a:solidFill>
                  <a:schemeClr val="accent4"/>
                </a:solidFill>
              </a:rPr>
              <a:t>But…</a:t>
            </a:r>
            <a:endParaRPr lang="en-US" b="1" dirty="0">
              <a:solidFill>
                <a:schemeClr val="accent4"/>
              </a:solidFill>
            </a:endParaRPr>
          </a:p>
          <a:p>
            <a:pPr algn="l" rtl="0"/>
            <a:r>
              <a:rPr lang="en-GB" b="1" dirty="0" smtClean="0">
                <a:solidFill>
                  <a:schemeClr val="accent5"/>
                </a:solidFill>
              </a:rPr>
              <a:t>Blowing  the shofar </a:t>
            </a:r>
            <a:r>
              <a:rPr lang="en-GB" b="1" dirty="0">
                <a:solidFill>
                  <a:schemeClr val="accent5"/>
                </a:solidFill>
              </a:rPr>
              <a:t>is not davening.  </a:t>
            </a:r>
            <a:endParaRPr lang="en-GB" b="1" dirty="0" smtClean="0">
              <a:solidFill>
                <a:schemeClr val="accent5"/>
              </a:solidFill>
            </a:endParaRPr>
          </a:p>
          <a:p>
            <a:pPr algn="l" rtl="0"/>
            <a:r>
              <a:rPr lang="en-GB" b="1" dirty="0" smtClean="0">
                <a:solidFill>
                  <a:schemeClr val="accent5"/>
                </a:solidFill>
              </a:rPr>
              <a:t>The </a:t>
            </a:r>
            <a:r>
              <a:rPr lang="en-GB" b="1" dirty="0">
                <a:solidFill>
                  <a:schemeClr val="accent5"/>
                </a:solidFill>
              </a:rPr>
              <a:t>remembering is ambiguous.</a:t>
            </a:r>
            <a:endParaRPr lang="en-US" b="1" dirty="0">
              <a:solidFill>
                <a:schemeClr val="accent5"/>
              </a:solidFill>
            </a:endParaRPr>
          </a:p>
          <a:p>
            <a:pPr algn="l" rtl="0"/>
            <a:endParaRPr lang="en-GB" dirty="0" smtClean="0"/>
          </a:p>
          <a:p>
            <a:pPr marL="0" indent="0" algn="ctr" rtl="0">
              <a:buNone/>
            </a:pPr>
            <a:r>
              <a:rPr lang="en-GB" b="1" dirty="0" smtClean="0">
                <a:solidFill>
                  <a:schemeClr val="accent4"/>
                </a:solidFill>
              </a:rPr>
              <a:t>There </a:t>
            </a:r>
            <a:r>
              <a:rPr lang="en-GB" b="1" dirty="0">
                <a:solidFill>
                  <a:schemeClr val="accent4"/>
                </a:solidFill>
              </a:rPr>
              <a:t>is no </a:t>
            </a:r>
            <a:r>
              <a:rPr lang="en-GB" b="1" dirty="0" err="1" smtClean="0">
                <a:solidFill>
                  <a:schemeClr val="accent4"/>
                </a:solidFill>
              </a:rPr>
              <a:t>pasuk</a:t>
            </a:r>
            <a:r>
              <a:rPr lang="en-GB" b="1" dirty="0" smtClean="0">
                <a:solidFill>
                  <a:schemeClr val="accent4"/>
                </a:solidFill>
              </a:rPr>
              <a:t> </a:t>
            </a:r>
            <a:r>
              <a:rPr lang="en-GB" b="1" dirty="0">
                <a:solidFill>
                  <a:schemeClr val="accent4"/>
                </a:solidFill>
              </a:rPr>
              <a:t>that says you should daven.</a:t>
            </a:r>
            <a:endParaRPr lang="en-US" b="1" dirty="0">
              <a:solidFill>
                <a:schemeClr val="accent4"/>
              </a:solidFill>
            </a:endParaRPr>
          </a:p>
          <a:p>
            <a:endParaRPr lang="he-IL" dirty="0"/>
          </a:p>
        </p:txBody>
      </p:sp>
    </p:spTree>
    <p:extLst>
      <p:ext uri="{BB962C8B-B14F-4D97-AF65-F5344CB8AC3E}">
        <p14:creationId xmlns:p14="http://schemas.microsoft.com/office/powerpoint/2010/main" val="127516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ipe(left)">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5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 calcmode="lin" valueType="num">
                                      <p:cBhvr>
                                        <p:cTn id="46"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effectLst>
                  <a:outerShdw blurRad="38100" dist="38100" dir="2700000" algn="tl">
                    <a:srgbClr val="000000">
                      <a:alpha val="43137"/>
                    </a:srgbClr>
                  </a:outerShdw>
                </a:effectLst>
              </a:rPr>
              <a:t>What do people daven for?</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l" rtl="0"/>
            <a:r>
              <a:rPr lang="en-GB" dirty="0" smtClean="0"/>
              <a:t>health/long </a:t>
            </a:r>
            <a:r>
              <a:rPr lang="en-GB" dirty="0"/>
              <a:t>life</a:t>
            </a:r>
            <a:endParaRPr lang="en-US" dirty="0"/>
          </a:p>
          <a:p>
            <a:pPr algn="l" rtl="0"/>
            <a:r>
              <a:rPr lang="en-GB" dirty="0" smtClean="0"/>
              <a:t>wealth</a:t>
            </a:r>
            <a:endParaRPr lang="en-US" dirty="0"/>
          </a:p>
          <a:p>
            <a:pPr algn="l" rtl="0"/>
            <a:r>
              <a:rPr lang="en-GB" dirty="0" smtClean="0"/>
              <a:t>happiness</a:t>
            </a:r>
            <a:endParaRPr lang="en-US" dirty="0"/>
          </a:p>
          <a:p>
            <a:pPr algn="l" rtl="0"/>
            <a:r>
              <a:rPr lang="en-GB" dirty="0" smtClean="0"/>
              <a:t>children</a:t>
            </a:r>
            <a:endParaRPr lang="en-US" dirty="0"/>
          </a:p>
          <a:p>
            <a:pPr algn="l" rtl="0"/>
            <a:r>
              <a:rPr lang="en-GB" dirty="0" smtClean="0"/>
              <a:t>peace/winning </a:t>
            </a:r>
            <a:r>
              <a:rPr lang="en-GB" dirty="0"/>
              <a:t>wars</a:t>
            </a:r>
            <a:endParaRPr lang="en-US" dirty="0"/>
          </a:p>
          <a:p>
            <a:pPr algn="l"/>
            <a:endParaRPr lang="he-IL" dirty="0"/>
          </a:p>
        </p:txBody>
      </p:sp>
    </p:spTree>
    <p:extLst>
      <p:ext uri="{BB962C8B-B14F-4D97-AF65-F5344CB8AC3E}">
        <p14:creationId xmlns:p14="http://schemas.microsoft.com/office/powerpoint/2010/main" val="90330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1"/>
                </a:solidFill>
                <a:effectLst>
                  <a:outerShdw blurRad="38100" dist="38100" dir="2700000" algn="tl">
                    <a:srgbClr val="000000">
                      <a:alpha val="43137"/>
                    </a:srgbClr>
                  </a:outerShdw>
                </a:effectLst>
              </a:rPr>
              <a:t>רמב"ם הלכות תפילה פרק א</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44008" y="1268760"/>
            <a:ext cx="4320480" cy="5256584"/>
          </a:xfrm>
        </p:spPr>
        <p:txBody>
          <a:bodyPr>
            <a:normAutofit fontScale="85000" lnSpcReduction="10000"/>
          </a:bodyPr>
          <a:lstStyle/>
          <a:p>
            <a:pPr marL="0" indent="0">
              <a:buNone/>
            </a:pPr>
            <a:endParaRPr lang="he-IL" b="1" dirty="0"/>
          </a:p>
          <a:p>
            <a:pPr marL="0" indent="0">
              <a:buNone/>
            </a:pPr>
            <a:r>
              <a:rPr lang="he-IL" b="1" dirty="0" smtClean="0"/>
              <a:t>א</a:t>
            </a:r>
            <a:r>
              <a:rPr lang="he-IL" dirty="0" smtClean="0"/>
              <a:t> </a:t>
            </a:r>
            <a:r>
              <a:rPr lang="he-IL" dirty="0"/>
              <a:t>מִצְוַת עֲשֵׂה לְהִתְפַּלַּל בְּכָל יוֹם, שֶׁנֶּאֱמָר </a:t>
            </a:r>
            <a:r>
              <a:rPr lang="he-IL" b="1" dirty="0">
                <a:solidFill>
                  <a:schemeClr val="accent3">
                    <a:lumMod val="75000"/>
                  </a:schemeClr>
                </a:solidFill>
              </a:rPr>
              <a:t>"וַעֲבַדְתֶּם, אֵת ה' אֱלֹהֵיכֶם" </a:t>
            </a:r>
            <a:r>
              <a:rPr lang="he-IL" dirty="0"/>
              <a:t>(</a:t>
            </a:r>
            <a:r>
              <a:rPr lang="he-IL" u="sng" dirty="0">
                <a:hlinkClick r:id="rId2"/>
              </a:rPr>
              <a:t>שמות כג,כה</a:t>
            </a:r>
            <a:r>
              <a:rPr lang="he-IL" dirty="0"/>
              <a:t>): </a:t>
            </a:r>
            <a:endParaRPr lang="en-US" dirty="0"/>
          </a:p>
          <a:p>
            <a:pPr marL="0" indent="0">
              <a:buNone/>
            </a:pPr>
            <a:endParaRPr lang="he-IL" dirty="0" smtClean="0"/>
          </a:p>
          <a:p>
            <a:pPr marL="0" indent="0">
              <a:buNone/>
            </a:pPr>
            <a:r>
              <a:rPr lang="he-IL" dirty="0" smtClean="0"/>
              <a:t>מִפִּי </a:t>
            </a:r>
            <a:r>
              <a:rPr lang="he-IL" dirty="0"/>
              <a:t>הַשְּׁמוּעָה לָמְדוּ שֶׁעֲבוֹדָה זוֹ--הִיא תְּפִלָּה, וְנֶאֱמָר </a:t>
            </a:r>
            <a:r>
              <a:rPr lang="he-IL" b="1" dirty="0">
                <a:solidFill>
                  <a:schemeClr val="accent2"/>
                </a:solidFill>
              </a:rPr>
              <a:t>"וּלְעָבְדוֹ, בְּכָל-לְבַבְכֶם" </a:t>
            </a:r>
            <a:r>
              <a:rPr lang="he-IL" dirty="0"/>
              <a:t>(</a:t>
            </a:r>
            <a:r>
              <a:rPr lang="he-IL" u="sng" dirty="0">
                <a:hlinkClick r:id="rId3"/>
              </a:rPr>
              <a:t>דברים יא,יג</a:t>
            </a:r>
            <a:r>
              <a:rPr lang="he-IL" dirty="0"/>
              <a:t>);</a:t>
            </a:r>
            <a:endParaRPr lang="en-US" dirty="0"/>
          </a:p>
          <a:p>
            <a:pPr marL="0" indent="0">
              <a:buNone/>
            </a:pPr>
            <a:endParaRPr lang="he-IL" dirty="0" smtClean="0"/>
          </a:p>
          <a:p>
            <a:pPr marL="0" indent="0">
              <a:buNone/>
            </a:pPr>
            <a:r>
              <a:rPr lang="he-IL" b="1" dirty="0" smtClean="0">
                <a:solidFill>
                  <a:schemeClr val="accent4"/>
                </a:solidFill>
              </a:rPr>
              <a:t>אָמְרוּ </a:t>
            </a:r>
            <a:r>
              <a:rPr lang="he-IL" b="1" dirty="0">
                <a:solidFill>
                  <a:schemeClr val="accent4"/>
                </a:solidFill>
              </a:rPr>
              <a:t>חֲכָמִים, אֵיזוֹ הִיא עֲבוֹדָה שֶׁבַּלֵּב, זוֹ הִיא תְּפִלָּה</a:t>
            </a:r>
            <a:r>
              <a:rPr lang="he-IL" b="1" dirty="0" smtClean="0">
                <a:solidFill>
                  <a:schemeClr val="accent4"/>
                </a:solidFill>
              </a:rPr>
              <a:t>.</a:t>
            </a:r>
            <a:endParaRPr lang="en-US" b="1" dirty="0">
              <a:solidFill>
                <a:schemeClr val="accent4"/>
              </a:solidFill>
            </a:endParaRPr>
          </a:p>
        </p:txBody>
      </p:sp>
      <p:sp>
        <p:nvSpPr>
          <p:cNvPr id="4" name="Right Arrow Callout 3"/>
          <p:cNvSpPr/>
          <p:nvPr/>
        </p:nvSpPr>
        <p:spPr>
          <a:xfrm>
            <a:off x="179512" y="1772816"/>
            <a:ext cx="4536504" cy="936104"/>
          </a:xfrm>
          <a:prstGeom prst="rightArrowCallout">
            <a:avLst>
              <a:gd name="adj1" fmla="val 25000"/>
              <a:gd name="adj2" fmla="val 25000"/>
              <a:gd name="adj3" fmla="val 25000"/>
              <a:gd name="adj4" fmla="val 87053"/>
            </a:avLst>
          </a:prstGeom>
        </p:spPr>
        <p:style>
          <a:lnRef idx="0">
            <a:schemeClr val="accent3"/>
          </a:lnRef>
          <a:fillRef idx="3">
            <a:schemeClr val="accent3"/>
          </a:fillRef>
          <a:effectRef idx="3">
            <a:schemeClr val="accent3"/>
          </a:effectRef>
          <a:fontRef idx="minor">
            <a:schemeClr val="lt1"/>
          </a:fontRef>
        </p:style>
        <p:txBody>
          <a:bodyPr rtlCol="1" anchor="ctr"/>
          <a:lstStyle/>
          <a:p>
            <a:pPr algn="ctr" rtl="0"/>
            <a:r>
              <a:rPr lang="en-GB" sz="2000" dirty="0" smtClean="0"/>
              <a:t>A commandment to serve G-d. </a:t>
            </a:r>
          </a:p>
          <a:p>
            <a:pPr algn="ctr" rtl="0"/>
            <a:r>
              <a:rPr lang="en-GB" sz="2000" dirty="0" smtClean="0"/>
              <a:t>This can’t be the source because it doesn’t say to daven.</a:t>
            </a:r>
            <a:endParaRPr lang="he-IL" sz="2000" dirty="0"/>
          </a:p>
        </p:txBody>
      </p:sp>
      <p:sp>
        <p:nvSpPr>
          <p:cNvPr id="5" name="Right Arrow Callout 4"/>
          <p:cNvSpPr/>
          <p:nvPr/>
        </p:nvSpPr>
        <p:spPr>
          <a:xfrm>
            <a:off x="179512" y="2996952"/>
            <a:ext cx="4536504" cy="1800200"/>
          </a:xfrm>
          <a:prstGeom prst="rightArrowCallout">
            <a:avLst>
              <a:gd name="adj1" fmla="val 25000"/>
              <a:gd name="adj2" fmla="val 25000"/>
              <a:gd name="adj3" fmla="val 25000"/>
              <a:gd name="adj4" fmla="val 85773"/>
            </a:avLst>
          </a:prstGeom>
        </p:spPr>
        <p:style>
          <a:lnRef idx="0">
            <a:schemeClr val="accent2"/>
          </a:lnRef>
          <a:fillRef idx="3">
            <a:schemeClr val="accent2"/>
          </a:fillRef>
          <a:effectRef idx="3">
            <a:schemeClr val="accent2"/>
          </a:effectRef>
          <a:fontRef idx="minor">
            <a:schemeClr val="lt1"/>
          </a:fontRef>
        </p:style>
        <p:txBody>
          <a:bodyPr rtlCol="1" anchor="ctr"/>
          <a:lstStyle/>
          <a:p>
            <a:pPr algn="ctr" rtl="0"/>
            <a:r>
              <a:rPr lang="en-GB" sz="2000" dirty="0" smtClean="0"/>
              <a:t>Defines the word avoda. </a:t>
            </a:r>
          </a:p>
          <a:p>
            <a:pPr algn="ctr" rtl="0"/>
            <a:r>
              <a:rPr lang="en-GB" sz="2000" dirty="0" smtClean="0"/>
              <a:t>This is not the source of the obligation, this is being used as a dictionary.</a:t>
            </a:r>
          </a:p>
          <a:p>
            <a:pPr algn="ctr" rtl="0"/>
            <a:r>
              <a:rPr lang="en-GB" sz="2000" dirty="0" smtClean="0"/>
              <a:t>We are chayav to serve G-d with our hearts.</a:t>
            </a:r>
            <a:endParaRPr lang="he-IL" sz="2000" dirty="0"/>
          </a:p>
        </p:txBody>
      </p:sp>
      <p:sp>
        <p:nvSpPr>
          <p:cNvPr id="6" name="Right Arrow Callout 5"/>
          <p:cNvSpPr/>
          <p:nvPr/>
        </p:nvSpPr>
        <p:spPr>
          <a:xfrm>
            <a:off x="179512" y="4941168"/>
            <a:ext cx="4536504" cy="1080120"/>
          </a:xfrm>
          <a:prstGeom prst="rightArrowCallout">
            <a:avLst>
              <a:gd name="adj1" fmla="val 25000"/>
              <a:gd name="adj2" fmla="val 25000"/>
              <a:gd name="adj3" fmla="val 25000"/>
              <a:gd name="adj4" fmla="val 85453"/>
            </a:avLst>
          </a:prstGeom>
        </p:spPr>
        <p:style>
          <a:lnRef idx="0">
            <a:schemeClr val="accent4"/>
          </a:lnRef>
          <a:fillRef idx="3">
            <a:schemeClr val="accent4"/>
          </a:fillRef>
          <a:effectRef idx="3">
            <a:schemeClr val="accent4"/>
          </a:effectRef>
          <a:fontRef idx="minor">
            <a:schemeClr val="lt1"/>
          </a:fontRef>
        </p:style>
        <p:txBody>
          <a:bodyPr rtlCol="1" anchor="ctr"/>
          <a:lstStyle/>
          <a:p>
            <a:pPr algn="ctr" rtl="0"/>
            <a:r>
              <a:rPr lang="en-GB" sz="2000" dirty="0" smtClean="0"/>
              <a:t>How do I do avoda with my heart?</a:t>
            </a:r>
          </a:p>
          <a:p>
            <a:pPr algn="ctr" rtl="0"/>
            <a:r>
              <a:rPr lang="en-GB" sz="2000" dirty="0" smtClean="0"/>
              <a:t>The key to davening is your heart, not the words.</a:t>
            </a:r>
            <a:endParaRPr lang="he-IL" sz="2000" dirty="0"/>
          </a:p>
        </p:txBody>
      </p:sp>
    </p:spTree>
    <p:extLst>
      <p:ext uri="{BB962C8B-B14F-4D97-AF65-F5344CB8AC3E}">
        <p14:creationId xmlns:p14="http://schemas.microsoft.com/office/powerpoint/2010/main" val="89847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righ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right)">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0-#ppt_w/2"/>
                                          </p:val>
                                        </p:tav>
                                        <p:tav tm="100000">
                                          <p:val>
                                            <p:strVal val="#ppt_x"/>
                                          </p:val>
                                        </p:tav>
                                      </p:tavLst>
                                    </p:anim>
                                    <p:anim calcmode="lin" valueType="num">
                                      <p:cBhvr additive="base">
                                        <p:cTn id="35"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he-IL" b="1" dirty="0" smtClean="0">
                <a:solidFill>
                  <a:schemeClr val="accent1"/>
                </a:solidFill>
              </a:rPr>
              <a:t>שמות כג</a:t>
            </a:r>
            <a:br>
              <a:rPr lang="he-IL" b="1" dirty="0" smtClean="0">
                <a:solidFill>
                  <a:schemeClr val="accent1"/>
                </a:solidFill>
              </a:rPr>
            </a:br>
            <a:r>
              <a:rPr lang="en-GB" sz="3100" b="1" dirty="0" smtClean="0">
                <a:solidFill>
                  <a:schemeClr val="accent1"/>
                </a:solidFill>
              </a:rPr>
              <a:t>- Why did the Rambam choose this as the source?</a:t>
            </a:r>
            <a:endParaRPr lang="he-IL" sz="3100" b="1" dirty="0">
              <a:solidFill>
                <a:schemeClr val="accent1"/>
              </a:solidFill>
            </a:endParaRPr>
          </a:p>
        </p:txBody>
      </p:sp>
      <p:sp>
        <p:nvSpPr>
          <p:cNvPr id="3" name="Content Placeholder 2"/>
          <p:cNvSpPr>
            <a:spLocks noGrp="1"/>
          </p:cNvSpPr>
          <p:nvPr>
            <p:ph sz="half" idx="1"/>
          </p:nvPr>
        </p:nvSpPr>
        <p:spPr>
          <a:xfrm>
            <a:off x="251520" y="1600200"/>
            <a:ext cx="4032448" cy="4853136"/>
          </a:xfrm>
        </p:spPr>
        <p:txBody>
          <a:bodyPr>
            <a:normAutofit fontScale="70000" lnSpcReduction="20000"/>
          </a:bodyPr>
          <a:lstStyle/>
          <a:p>
            <a:pPr marL="0" indent="0" algn="l" rtl="0">
              <a:buNone/>
            </a:pPr>
            <a:r>
              <a:rPr lang="en-GB" dirty="0" smtClean="0">
                <a:cs typeface="David" pitchFamily="34" charset="-79"/>
              </a:rPr>
              <a:t>When you conquer the nations, don’t worship their gods. </a:t>
            </a:r>
          </a:p>
          <a:p>
            <a:pPr marL="0" indent="0" algn="l" rtl="0">
              <a:buNone/>
            </a:pPr>
            <a:r>
              <a:rPr lang="en-GB" dirty="0" smtClean="0">
                <a:cs typeface="David" pitchFamily="34" charset="-79"/>
              </a:rPr>
              <a:t>Rather, serve your G-d. If you do then…</a:t>
            </a:r>
          </a:p>
          <a:p>
            <a:pPr algn="l" rtl="0"/>
            <a:r>
              <a:rPr lang="en-GB" dirty="0" smtClean="0">
                <a:cs typeface="David" pitchFamily="34" charset="-79"/>
              </a:rPr>
              <a:t>He will bless your food and water.</a:t>
            </a:r>
          </a:p>
          <a:p>
            <a:pPr algn="l" rtl="0"/>
            <a:r>
              <a:rPr lang="en-GB" dirty="0" smtClean="0">
                <a:cs typeface="David" pitchFamily="34" charset="-79"/>
              </a:rPr>
              <a:t>He will get rid of sickness.</a:t>
            </a:r>
          </a:p>
          <a:p>
            <a:pPr algn="l" rtl="0"/>
            <a:r>
              <a:rPr lang="en-GB" dirty="0" smtClean="0">
                <a:cs typeface="David" pitchFamily="34" charset="-79"/>
              </a:rPr>
              <a:t>You will have children and a long life.</a:t>
            </a:r>
          </a:p>
          <a:p>
            <a:pPr algn="l" rtl="0"/>
            <a:r>
              <a:rPr lang="en-GB" dirty="0" smtClean="0">
                <a:cs typeface="David" pitchFamily="34" charset="-79"/>
              </a:rPr>
              <a:t>You will win your wars and have peace.</a:t>
            </a:r>
          </a:p>
          <a:p>
            <a:pPr marL="0" indent="0" algn="l" rtl="0">
              <a:buNone/>
            </a:pPr>
            <a:endParaRPr lang="en-GB" dirty="0" smtClean="0">
              <a:cs typeface="David" pitchFamily="34" charset="-79"/>
            </a:endParaRPr>
          </a:p>
          <a:p>
            <a:pPr marL="0" indent="0" algn="l" rtl="0">
              <a:buNone/>
            </a:pPr>
            <a:endParaRPr lang="en-GB" dirty="0">
              <a:cs typeface="David" pitchFamily="34" charset="-79"/>
            </a:endParaRPr>
          </a:p>
          <a:p>
            <a:pPr marL="0" indent="0" algn="l" rtl="0">
              <a:buNone/>
            </a:pPr>
            <a:r>
              <a:rPr lang="en-GB" b="1" dirty="0" smtClean="0">
                <a:solidFill>
                  <a:schemeClr val="accent2"/>
                </a:solidFill>
                <a:cs typeface="David" pitchFamily="34" charset="-79"/>
              </a:rPr>
              <a:t>In other words…</a:t>
            </a:r>
          </a:p>
          <a:p>
            <a:pPr marL="0" indent="0" algn="l" rtl="0">
              <a:buNone/>
            </a:pPr>
            <a:r>
              <a:rPr lang="en-GB" b="1" dirty="0" smtClean="0">
                <a:solidFill>
                  <a:schemeClr val="accent2"/>
                </a:solidFill>
                <a:cs typeface="David" pitchFamily="34" charset="-79"/>
              </a:rPr>
              <a:t>	all the things we daven for!</a:t>
            </a:r>
            <a:endParaRPr lang="en-US" b="1" dirty="0">
              <a:solidFill>
                <a:schemeClr val="accent2"/>
              </a:solidFill>
              <a:cs typeface="David" pitchFamily="34" charset="-79"/>
            </a:endParaRPr>
          </a:p>
        </p:txBody>
      </p:sp>
      <p:sp>
        <p:nvSpPr>
          <p:cNvPr id="4" name="Content Placeholder 3"/>
          <p:cNvSpPr>
            <a:spLocks noGrp="1"/>
          </p:cNvSpPr>
          <p:nvPr>
            <p:ph sz="half" idx="2"/>
          </p:nvPr>
        </p:nvSpPr>
        <p:spPr>
          <a:xfrm>
            <a:off x="4355976" y="1600200"/>
            <a:ext cx="4464496" cy="4997152"/>
          </a:xfrm>
        </p:spPr>
        <p:txBody>
          <a:bodyPr>
            <a:normAutofit fontScale="70000" lnSpcReduction="20000"/>
          </a:bodyPr>
          <a:lstStyle/>
          <a:p>
            <a:pPr marL="0" indent="0">
              <a:buNone/>
            </a:pPr>
            <a:r>
              <a:rPr lang="he-IL" b="1" dirty="0">
                <a:cs typeface="David" pitchFamily="34" charset="-79"/>
              </a:rPr>
              <a:t>כ</a:t>
            </a:r>
            <a:r>
              <a:rPr lang="he-IL" dirty="0">
                <a:cs typeface="David" pitchFamily="34" charset="-79"/>
              </a:rPr>
              <a:t> הִנֵּה אָנֹכִי שֹׁלֵחַ מַלְאָךְ לְפָנֶיךָ לִשְׁמָרְךָ בַּדָּרֶךְ וְלַהֲבִיאֲךָ אֶל-הַמָּקוֹם אֲשֶׁר הֲכִנֹתִי. </a:t>
            </a:r>
          </a:p>
          <a:p>
            <a:pPr marL="0" indent="0">
              <a:buNone/>
            </a:pPr>
            <a:r>
              <a:rPr lang="he-IL" b="1" dirty="0">
                <a:cs typeface="David" pitchFamily="34" charset="-79"/>
              </a:rPr>
              <a:t>כא</a:t>
            </a:r>
            <a:r>
              <a:rPr lang="he-IL" dirty="0">
                <a:cs typeface="David" pitchFamily="34" charset="-79"/>
              </a:rPr>
              <a:t> הִשָּׁמֶר מִפָּנָיו וּשְׁמַע בְּקֹלוֹ אַל-תַּמֵּר בּוֹ כִּי לֹא יִשָּׂא לְפִשְׁעֲכֶם כִּי שְׁמִי בְּקִרְבּוֹ. </a:t>
            </a:r>
          </a:p>
          <a:p>
            <a:pPr marL="0" indent="0">
              <a:buNone/>
            </a:pPr>
            <a:r>
              <a:rPr lang="he-IL" b="1" dirty="0">
                <a:cs typeface="David" pitchFamily="34" charset="-79"/>
              </a:rPr>
              <a:t>כב</a:t>
            </a:r>
            <a:r>
              <a:rPr lang="he-IL" dirty="0">
                <a:cs typeface="David" pitchFamily="34" charset="-79"/>
              </a:rPr>
              <a:t> כִּי אִם-שָׁמוֹעַ תִּשְׁמַע בְּקֹלוֹ וְעָשִׂיתָ כֹּל אֲשֶׁר אֲדַבֵּר וְאָיַבְתִּי אֶת-אֹיְבֶיךָ וְצַרְתִּי אֶת-צֹרְרֶיךָ. </a:t>
            </a:r>
          </a:p>
          <a:p>
            <a:pPr marL="0" indent="0">
              <a:buNone/>
            </a:pPr>
            <a:r>
              <a:rPr lang="he-IL" b="1" dirty="0">
                <a:cs typeface="David" pitchFamily="34" charset="-79"/>
              </a:rPr>
              <a:t>כג</a:t>
            </a:r>
            <a:r>
              <a:rPr lang="he-IL" dirty="0">
                <a:cs typeface="David" pitchFamily="34" charset="-79"/>
              </a:rPr>
              <a:t> כִּי-יֵלֵךְ מַלְאָכִי לְפָנֶיךָ וֶהֱבִיאֲךָ אֶל-הָאֱמֹרִי וְהַחִתִּי וְהַפְּרִזִּי וְהַכְּנַעֲנִי הַחִוִּי וְהַיְבוּסִי וְהִכְחַדְתִּיו. </a:t>
            </a:r>
          </a:p>
          <a:p>
            <a:pPr marL="0" indent="0">
              <a:buNone/>
            </a:pPr>
            <a:r>
              <a:rPr lang="he-IL" b="1" dirty="0">
                <a:cs typeface="David" pitchFamily="34" charset="-79"/>
              </a:rPr>
              <a:t>כד</a:t>
            </a:r>
            <a:r>
              <a:rPr lang="he-IL" dirty="0">
                <a:cs typeface="David" pitchFamily="34" charset="-79"/>
              </a:rPr>
              <a:t> לֹא-תִשְׁתַּחֲוֶה לֵאלֹהֵיהֶם וְלֹא תָעָבְדֵם וְלֹא תַעֲשֶׂה כְּמַעֲשֵׂיהֶם כִּי הָרֵס תְּהָרְסֵם וְשַׁבֵּר תְּשַׁבֵּר מַצֵּבֹתֵיהֶם. </a:t>
            </a:r>
          </a:p>
          <a:p>
            <a:pPr marL="0" indent="0">
              <a:buNone/>
            </a:pPr>
            <a:r>
              <a:rPr lang="he-IL" b="1" dirty="0">
                <a:cs typeface="David" pitchFamily="34" charset="-79"/>
              </a:rPr>
              <a:t>כה</a:t>
            </a:r>
            <a:r>
              <a:rPr lang="he-IL" dirty="0">
                <a:cs typeface="David" pitchFamily="34" charset="-79"/>
              </a:rPr>
              <a:t> </a:t>
            </a:r>
            <a:r>
              <a:rPr lang="he-IL" b="1" dirty="0">
                <a:solidFill>
                  <a:schemeClr val="accent6"/>
                </a:solidFill>
                <a:cs typeface="David" pitchFamily="34" charset="-79"/>
              </a:rPr>
              <a:t>וַעֲבַדְתֶּם אֵת יְהוָה אֱלֹהֵיכֶם </a:t>
            </a:r>
            <a:r>
              <a:rPr lang="he-IL" dirty="0">
                <a:cs typeface="David" pitchFamily="34" charset="-79"/>
              </a:rPr>
              <a:t>וּבֵרַךְ אֶת-לַחְמְךָ וְאֶת-מֵימֶיךָ וַהֲסִרֹתִי מַחֲלָה מִקִּרְבֶּךָ. </a:t>
            </a:r>
            <a:endParaRPr lang="en-US" dirty="0">
              <a:cs typeface="David" pitchFamily="34" charset="-79"/>
            </a:endParaRPr>
          </a:p>
          <a:p>
            <a:pPr marL="0" indent="0">
              <a:buNone/>
            </a:pPr>
            <a:r>
              <a:rPr lang="he-IL" b="1" dirty="0" smtClean="0">
                <a:cs typeface="David" pitchFamily="34" charset="-79"/>
              </a:rPr>
              <a:t>כו</a:t>
            </a:r>
            <a:r>
              <a:rPr lang="he-IL" dirty="0" smtClean="0">
                <a:cs typeface="David" pitchFamily="34" charset="-79"/>
              </a:rPr>
              <a:t> </a:t>
            </a:r>
            <a:r>
              <a:rPr lang="he-IL" dirty="0">
                <a:cs typeface="David" pitchFamily="34" charset="-79"/>
              </a:rPr>
              <a:t>לֹא תִהְיֶה מְשַׁכֵּלָה וַעֲקָרָה בְּאַרְצֶךָ אֶת-מִסְפַּר יָמֶיךָ אֲמַלֵּא. </a:t>
            </a:r>
            <a:endParaRPr lang="en-US" dirty="0">
              <a:cs typeface="David" pitchFamily="34" charset="-79"/>
            </a:endParaRPr>
          </a:p>
          <a:p>
            <a:pPr marL="0" indent="0">
              <a:buNone/>
            </a:pPr>
            <a:r>
              <a:rPr lang="he-IL" b="1" dirty="0" smtClean="0">
                <a:cs typeface="David" pitchFamily="34" charset="-79"/>
              </a:rPr>
              <a:t>כז</a:t>
            </a:r>
            <a:r>
              <a:rPr lang="he-IL" dirty="0" smtClean="0">
                <a:cs typeface="David" pitchFamily="34" charset="-79"/>
              </a:rPr>
              <a:t> </a:t>
            </a:r>
            <a:r>
              <a:rPr lang="he-IL" dirty="0">
                <a:cs typeface="David" pitchFamily="34" charset="-79"/>
              </a:rPr>
              <a:t>אֶת-אֵימָתִי אֲשַׁלַּח לְפָנֶיךָ וְהַמֹּתִי אֶת-כָּל-הָעָם אֲשֶׁר תָּבֹא בָּהֶם וְנָתַתִּי אֶת-כָּל-אֹיְבֶיךָ אֵלֶיךָ עֹרֶף. </a:t>
            </a:r>
            <a:endParaRPr lang="en-US" dirty="0">
              <a:cs typeface="David" pitchFamily="34" charset="-79"/>
            </a:endParaRPr>
          </a:p>
        </p:txBody>
      </p:sp>
    </p:spTree>
    <p:extLst>
      <p:ext uri="{BB962C8B-B14F-4D97-AF65-F5344CB8AC3E}">
        <p14:creationId xmlns:p14="http://schemas.microsoft.com/office/powerpoint/2010/main" val="128811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righ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righ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righ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righ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righ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righ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righ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righ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Effect transition="in" filter="wipe(left)">
                                      <p:cBhvr>
                                        <p:cTn id="47" dur="500"/>
                                        <p:tgtEl>
                                          <p:spTgt spid="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1" end="1"/>
                                            </p:txEl>
                                          </p:spTgt>
                                        </p:tgtEl>
                                        <p:attrNameLst>
                                          <p:attrName>style.visibility</p:attrName>
                                        </p:attrNameLst>
                                      </p:cBhvr>
                                      <p:to>
                                        <p:strVal val="visible"/>
                                      </p:to>
                                    </p:set>
                                    <p:animEffect transition="in" filter="wipe(left)">
                                      <p:cBhvr>
                                        <p:cTn id="52" dur="500"/>
                                        <p:tgtEl>
                                          <p:spTgt spid="3">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left)">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
                                            <p:txEl>
                                              <p:pRg st="3" end="3"/>
                                            </p:txEl>
                                          </p:spTgt>
                                        </p:tgtEl>
                                        <p:attrNameLst>
                                          <p:attrName>style.visibility</p:attrName>
                                        </p:attrNameLst>
                                      </p:cBhvr>
                                      <p:to>
                                        <p:strVal val="visible"/>
                                      </p:to>
                                    </p:set>
                                    <p:animEffect transition="in" filter="wipe(left)">
                                      <p:cBhvr>
                                        <p:cTn id="62" dur="500"/>
                                        <p:tgtEl>
                                          <p:spTgt spid="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wipe(left)">
                                      <p:cBhvr>
                                        <p:cTn id="67" dur="5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visible"/>
                                      </p:to>
                                    </p:set>
                                    <p:animEffect transition="in" filter="wipe(left)">
                                      <p:cBhvr>
                                        <p:cTn id="72" dur="500"/>
                                        <p:tgtEl>
                                          <p:spTgt spid="3">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wipe(left)">
                                      <p:cBhvr>
                                        <p:cTn id="77" dur="500"/>
                                        <p:tgtEl>
                                          <p:spTgt spid="3">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
                                            <p:txEl>
                                              <p:pRg st="9" end="9"/>
                                            </p:txEl>
                                          </p:spTgt>
                                        </p:tgtEl>
                                        <p:attrNameLst>
                                          <p:attrName>style.visibility</p:attrName>
                                        </p:attrNameLst>
                                      </p:cBhvr>
                                      <p:to>
                                        <p:strVal val="visible"/>
                                      </p:to>
                                    </p:set>
                                    <p:animEffect transition="in" filter="wipe(left)">
                                      <p:cBhvr>
                                        <p:cTn id="8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0"/>
            <a:r>
              <a:rPr lang="en-GB" sz="3200" b="1" dirty="0" smtClean="0">
                <a:solidFill>
                  <a:schemeClr val="accent1"/>
                </a:solidFill>
                <a:effectLst>
                  <a:outerShdw blurRad="38100" dist="38100" dir="2700000" algn="tl">
                    <a:srgbClr val="000000">
                      <a:alpha val="43137"/>
                    </a:srgbClr>
                  </a:outerShdw>
                </a:effectLst>
              </a:rPr>
              <a:t>Another example the Rambam could have used</a:t>
            </a:r>
            <a:endParaRPr lang="he-IL" sz="32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buNone/>
            </a:pPr>
            <a:r>
              <a:rPr lang="he-IL" b="1" dirty="0" smtClean="0">
                <a:latin typeface="David" pitchFamily="34" charset="-79"/>
                <a:cs typeface="David" pitchFamily="34" charset="-79"/>
              </a:rPr>
              <a:t>דברים י</a:t>
            </a:r>
            <a:endParaRPr lang="en-GB" b="1" dirty="0" smtClean="0">
              <a:latin typeface="David" pitchFamily="34" charset="-79"/>
              <a:cs typeface="David" pitchFamily="34" charset="-79"/>
            </a:endParaRPr>
          </a:p>
          <a:p>
            <a:pPr marL="0" indent="0">
              <a:buNone/>
            </a:pPr>
            <a:r>
              <a:rPr lang="he-IL" b="1" dirty="0" smtClean="0">
                <a:latin typeface="David" pitchFamily="34" charset="-79"/>
                <a:cs typeface="David" pitchFamily="34" charset="-79"/>
              </a:rPr>
              <a:t>יב</a:t>
            </a:r>
            <a:r>
              <a:rPr lang="he-IL" dirty="0" smtClean="0">
                <a:latin typeface="David" pitchFamily="34" charset="-79"/>
                <a:cs typeface="David" pitchFamily="34" charset="-79"/>
              </a:rPr>
              <a:t> וְעַתָּה יִשְׂרָאֵל מָה יְהוָה אֱלֹהֶיךָ שֹׁאֵל מֵעִמָּךְ כִּי אִם-לְיִרְאָה אֶת-יְהוָה אֱלֹהֶיךָ לָלֶכֶת בְּכָל-דְּרָכָיו וּלְאַהֲבָה אֹתוֹ </a:t>
            </a:r>
            <a:r>
              <a:rPr lang="he-IL" b="1" dirty="0" smtClean="0">
                <a:solidFill>
                  <a:schemeClr val="accent6"/>
                </a:solidFill>
                <a:latin typeface="David" pitchFamily="34" charset="-79"/>
                <a:cs typeface="David" pitchFamily="34" charset="-79"/>
              </a:rPr>
              <a:t>וְלַעֲבֹד</a:t>
            </a:r>
            <a:r>
              <a:rPr lang="he-IL" dirty="0" smtClean="0">
                <a:solidFill>
                  <a:schemeClr val="accent6"/>
                </a:solidFill>
                <a:latin typeface="David" pitchFamily="34" charset="-79"/>
                <a:cs typeface="David" pitchFamily="34" charset="-79"/>
              </a:rPr>
              <a:t> </a:t>
            </a:r>
            <a:r>
              <a:rPr lang="he-IL" dirty="0" smtClean="0">
                <a:latin typeface="David" pitchFamily="34" charset="-79"/>
                <a:cs typeface="David" pitchFamily="34" charset="-79"/>
              </a:rPr>
              <a:t>אֶת-יְהוָה אֱלֹהֶיךָ בְּכָל-לְבָבְךָ וּבְכָל-נַפְשֶׁךָ.</a:t>
            </a:r>
            <a:endParaRPr lang="en-US" dirty="0" smtClean="0">
              <a:latin typeface="David" pitchFamily="34" charset="-79"/>
              <a:cs typeface="David" pitchFamily="34" charset="-79"/>
            </a:endParaRPr>
          </a:p>
          <a:p>
            <a:pPr marL="0" indent="0">
              <a:buNone/>
            </a:pPr>
            <a:r>
              <a:rPr lang="he-IL" b="1" dirty="0">
                <a:latin typeface="David" pitchFamily="34" charset="-79"/>
                <a:cs typeface="David" pitchFamily="34" charset="-79"/>
              </a:rPr>
              <a:t> </a:t>
            </a:r>
            <a:endParaRPr lang="en-US" dirty="0">
              <a:latin typeface="David" pitchFamily="34" charset="-79"/>
              <a:cs typeface="David" pitchFamily="34" charset="-79"/>
            </a:endParaRPr>
          </a:p>
          <a:p>
            <a:pPr marL="0" indent="0">
              <a:buNone/>
            </a:pPr>
            <a:r>
              <a:rPr lang="he-IL" b="1" dirty="0">
                <a:latin typeface="David" pitchFamily="34" charset="-79"/>
                <a:cs typeface="David" pitchFamily="34" charset="-79"/>
              </a:rPr>
              <a:t>יז</a:t>
            </a:r>
            <a:r>
              <a:rPr lang="he-IL" dirty="0">
                <a:latin typeface="David" pitchFamily="34" charset="-79"/>
                <a:cs typeface="David" pitchFamily="34" charset="-79"/>
              </a:rPr>
              <a:t> כִּי יְהוָה אֱלֹהֵיכֶם הוּא אֱלֹהֵי הָאֱלֹהִים וַאֲדֹנֵי הָאֲדֹנִים הָאֵל הַגָּדֹל הַגִּבֹּר וְהַנּוֹרָא אֲשֶׁר לֹא-יִשָּׂא פָנִים וְלֹא יִקַּח שֹׁחַד. </a:t>
            </a:r>
            <a:r>
              <a:rPr lang="he-IL" b="1" dirty="0">
                <a:latin typeface="David" pitchFamily="34" charset="-79"/>
                <a:cs typeface="David" pitchFamily="34" charset="-79"/>
              </a:rPr>
              <a:t>יח</a:t>
            </a:r>
            <a:r>
              <a:rPr lang="he-IL" dirty="0">
                <a:latin typeface="David" pitchFamily="34" charset="-79"/>
                <a:cs typeface="David" pitchFamily="34" charset="-79"/>
              </a:rPr>
              <a:t> עֹשֶׂה מִשְׁפַּט יָתוֹם וְאַלְמָנָה וְאֹהֵב גֵּר לָתֶת לוֹ לֶחֶם וְשִׂמְלָה. </a:t>
            </a:r>
            <a:r>
              <a:rPr lang="he-IL" b="1" dirty="0">
                <a:latin typeface="David" pitchFamily="34" charset="-79"/>
                <a:cs typeface="David" pitchFamily="34" charset="-79"/>
              </a:rPr>
              <a:t>יט</a:t>
            </a:r>
            <a:r>
              <a:rPr lang="he-IL" dirty="0">
                <a:latin typeface="David" pitchFamily="34" charset="-79"/>
                <a:cs typeface="David" pitchFamily="34" charset="-79"/>
              </a:rPr>
              <a:t> וַאֲהַבְתֶּם אֶת-הַגֵּר כִּי-גֵרִים הֱיִיתֶם בְּאֶרֶץ מִצְרָיִם. </a:t>
            </a:r>
            <a:r>
              <a:rPr lang="he-IL" b="1" dirty="0">
                <a:latin typeface="David" pitchFamily="34" charset="-79"/>
                <a:cs typeface="David" pitchFamily="34" charset="-79"/>
              </a:rPr>
              <a:t>כ</a:t>
            </a:r>
            <a:r>
              <a:rPr lang="he-IL" dirty="0">
                <a:latin typeface="David" pitchFamily="34" charset="-79"/>
                <a:cs typeface="David" pitchFamily="34" charset="-79"/>
              </a:rPr>
              <a:t> אֶת-יְהוָה אֱלֹהֶיךָ תִּירָא אֹתוֹ </a:t>
            </a:r>
            <a:r>
              <a:rPr lang="he-IL" b="1" dirty="0">
                <a:solidFill>
                  <a:schemeClr val="accent6"/>
                </a:solidFill>
                <a:latin typeface="David" pitchFamily="34" charset="-79"/>
                <a:cs typeface="David" pitchFamily="34" charset="-79"/>
              </a:rPr>
              <a:t>תַעֲבֹד</a:t>
            </a:r>
            <a:r>
              <a:rPr lang="he-IL" dirty="0">
                <a:solidFill>
                  <a:schemeClr val="accent6"/>
                </a:solidFill>
                <a:latin typeface="David" pitchFamily="34" charset="-79"/>
                <a:cs typeface="David" pitchFamily="34" charset="-79"/>
              </a:rPr>
              <a:t> </a:t>
            </a:r>
            <a:r>
              <a:rPr lang="he-IL" dirty="0">
                <a:latin typeface="David" pitchFamily="34" charset="-79"/>
                <a:cs typeface="David" pitchFamily="34" charset="-79"/>
              </a:rPr>
              <a:t>וּבוֹ תִדְבָּק וּבִשְׁמוֹ תִּשָּׁבֵעַ. </a:t>
            </a:r>
            <a:r>
              <a:rPr lang="he-IL" b="1" dirty="0">
                <a:latin typeface="David" pitchFamily="34" charset="-79"/>
                <a:cs typeface="David" pitchFamily="34" charset="-79"/>
              </a:rPr>
              <a:t>כא</a:t>
            </a:r>
            <a:r>
              <a:rPr lang="he-IL" dirty="0">
                <a:latin typeface="David" pitchFamily="34" charset="-79"/>
                <a:cs typeface="David" pitchFamily="34" charset="-79"/>
              </a:rPr>
              <a:t> הוּא תְהִלָּתְךָ וְהוּא אֱלֹהֶיךָ אֲשֶׁר-עָשָׂה אִתְּךָ אֶת-הַגְּדֹלֹת וְאֶת-הַנּוֹרָאֹת הָאֵלֶּה אֲשֶׁר רָאוּ עֵינֶיךָ. </a:t>
            </a:r>
            <a:r>
              <a:rPr lang="he-IL" b="1" dirty="0">
                <a:latin typeface="David" pitchFamily="34" charset="-79"/>
                <a:cs typeface="David" pitchFamily="34" charset="-79"/>
              </a:rPr>
              <a:t>כב</a:t>
            </a:r>
            <a:r>
              <a:rPr lang="he-IL" dirty="0">
                <a:latin typeface="David" pitchFamily="34" charset="-79"/>
                <a:cs typeface="David" pitchFamily="34" charset="-79"/>
              </a:rPr>
              <a:t> בְּשִׁבְעִים נֶפֶשׁ יָרְדוּ אֲבֹתֶיךָ מִצְרָיְמָה וְעַתָּה שָׂמְךָ יְהוָה אֱלֹהֶיךָ כְּכוֹכְבֵי הַשָּׁמַיִם לָרֹב.</a:t>
            </a:r>
            <a:endParaRPr lang="en-US" dirty="0">
              <a:latin typeface="David" pitchFamily="34" charset="-79"/>
              <a:cs typeface="David" pitchFamily="34" charset="-79"/>
            </a:endParaRPr>
          </a:p>
          <a:p>
            <a:pPr marL="0" indent="0">
              <a:buNone/>
            </a:pPr>
            <a:r>
              <a:rPr lang="he-IL" dirty="0">
                <a:latin typeface="David" pitchFamily="34" charset="-79"/>
                <a:cs typeface="David" pitchFamily="34" charset="-79"/>
              </a:rPr>
              <a:t> </a:t>
            </a:r>
            <a:endParaRPr lang="en-US" dirty="0">
              <a:latin typeface="David" pitchFamily="34" charset="-79"/>
              <a:cs typeface="David" pitchFamily="34" charset="-79"/>
            </a:endParaRPr>
          </a:p>
          <a:p>
            <a:pPr marL="0" indent="0">
              <a:buNone/>
            </a:pPr>
            <a:endParaRPr lang="he-IL" dirty="0">
              <a:latin typeface="David" pitchFamily="34" charset="-79"/>
              <a:cs typeface="David" pitchFamily="34" charset="-79"/>
            </a:endParaRPr>
          </a:p>
        </p:txBody>
      </p:sp>
    </p:spTree>
    <p:extLst>
      <p:ext uri="{BB962C8B-B14F-4D97-AF65-F5344CB8AC3E}">
        <p14:creationId xmlns:p14="http://schemas.microsoft.com/office/powerpoint/2010/main" val="193042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effectLst>
                  <a:outerShdw blurRad="38100" dist="38100" dir="2700000" algn="tl">
                    <a:srgbClr val="000000">
                      <a:alpha val="43137"/>
                    </a:srgbClr>
                  </a:outerShdw>
                </a:effectLst>
              </a:rPr>
              <a:t>Back to the Rambam…</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635896" y="1484784"/>
            <a:ext cx="5050904" cy="4464496"/>
          </a:xfrm>
        </p:spPr>
        <p:txBody>
          <a:bodyPr>
            <a:normAutofit/>
          </a:bodyPr>
          <a:lstStyle/>
          <a:p>
            <a:pPr marL="0" indent="0">
              <a:buNone/>
            </a:pPr>
            <a:r>
              <a:rPr lang="he-IL" b="1" dirty="0">
                <a:solidFill>
                  <a:schemeClr val="accent6"/>
                </a:solidFill>
                <a:cs typeface="David" pitchFamily="34" charset="-79"/>
              </a:rPr>
              <a:t>וְאֵין מִנְיַן הַתְּפִלּוֹת מִן הַתּוֹרָה,</a:t>
            </a:r>
            <a:endParaRPr lang="en-US" b="1" dirty="0">
              <a:solidFill>
                <a:schemeClr val="accent6"/>
              </a:solidFill>
              <a:cs typeface="David" pitchFamily="34" charset="-79"/>
            </a:endParaRPr>
          </a:p>
          <a:p>
            <a:pPr marL="0" indent="0">
              <a:buNone/>
            </a:pPr>
            <a:endParaRPr lang="he-IL" b="1" dirty="0" smtClean="0">
              <a:solidFill>
                <a:schemeClr val="accent5"/>
              </a:solidFill>
              <a:cs typeface="David" pitchFamily="34" charset="-79"/>
            </a:endParaRPr>
          </a:p>
          <a:p>
            <a:pPr marL="0" indent="0">
              <a:buNone/>
            </a:pPr>
            <a:r>
              <a:rPr lang="he-IL" b="1" dirty="0" smtClean="0">
                <a:solidFill>
                  <a:schemeClr val="accent5"/>
                </a:solidFill>
                <a:cs typeface="David" pitchFamily="34" charset="-79"/>
              </a:rPr>
              <a:t>וְלֹא </a:t>
            </a:r>
            <a:r>
              <a:rPr lang="he-IL" b="1" dirty="0">
                <a:solidFill>
                  <a:schemeClr val="accent5"/>
                </a:solidFill>
                <a:cs typeface="David" pitchFamily="34" charset="-79"/>
              </a:rPr>
              <a:t>מִשְׁנֵה הַתְּפִלָּה הַזֹּאת מִן הַתּוֹרָה.</a:t>
            </a:r>
            <a:endParaRPr lang="en-US" b="1" dirty="0">
              <a:solidFill>
                <a:schemeClr val="accent5"/>
              </a:solidFill>
              <a:cs typeface="David" pitchFamily="34" charset="-79"/>
            </a:endParaRPr>
          </a:p>
          <a:p>
            <a:pPr marL="0" indent="0">
              <a:buNone/>
            </a:pPr>
            <a:r>
              <a:rPr lang="he-IL" b="1" dirty="0" smtClean="0">
                <a:solidFill>
                  <a:schemeClr val="accent4"/>
                </a:solidFill>
                <a:cs typeface="David" pitchFamily="34" charset="-79"/>
              </a:rPr>
              <a:t>וְאֵין </a:t>
            </a:r>
            <a:r>
              <a:rPr lang="he-IL" b="1" dirty="0">
                <a:solidFill>
                  <a:schemeClr val="accent4"/>
                </a:solidFill>
                <a:cs typeface="David" pitchFamily="34" charset="-79"/>
              </a:rPr>
              <a:t>לַתְּפִלָּה זְמָן קָבוּעַ מִן הַתּוֹרָה; </a:t>
            </a:r>
            <a:endParaRPr lang="en-US" b="1" dirty="0">
              <a:solidFill>
                <a:schemeClr val="accent4"/>
              </a:solidFill>
              <a:cs typeface="David" pitchFamily="34" charset="-79"/>
            </a:endParaRPr>
          </a:p>
          <a:p>
            <a:pPr marL="0" indent="0">
              <a:buNone/>
            </a:pPr>
            <a:r>
              <a:rPr lang="he-IL" b="1" dirty="0">
                <a:solidFill>
                  <a:schemeClr val="accent4"/>
                </a:solidFill>
                <a:cs typeface="David" pitchFamily="34" charset="-79"/>
              </a:rPr>
              <a:t>וּלְפִיכָּךְ נָשִׁים וַעֲבָדִים חַיָּבִין בַּתְּפִלָּה, לְפִי שְׁהִיא מִצְוַת עֲשֵׂה שֶׁלֹּא הַזְּמָן גְּרָמָהּ.</a:t>
            </a:r>
            <a:endParaRPr lang="en-US" b="1" dirty="0">
              <a:solidFill>
                <a:schemeClr val="accent4"/>
              </a:solidFill>
              <a:cs typeface="David" pitchFamily="34" charset="-79"/>
            </a:endParaRPr>
          </a:p>
          <a:p>
            <a:pPr marL="0" indent="0">
              <a:buNone/>
            </a:pPr>
            <a:endParaRPr lang="he-IL" dirty="0">
              <a:cs typeface="David" pitchFamily="34" charset="-79"/>
            </a:endParaRPr>
          </a:p>
        </p:txBody>
      </p:sp>
      <p:sp>
        <p:nvSpPr>
          <p:cNvPr id="4" name="Right Arrow Callout 3"/>
          <p:cNvSpPr/>
          <p:nvPr/>
        </p:nvSpPr>
        <p:spPr>
          <a:xfrm>
            <a:off x="249964" y="1268760"/>
            <a:ext cx="3889987" cy="1008112"/>
          </a:xfrm>
          <a:prstGeom prst="rightArrowCallout">
            <a:avLst>
              <a:gd name="adj1" fmla="val 25000"/>
              <a:gd name="adj2" fmla="val 25000"/>
              <a:gd name="adj3" fmla="val 25000"/>
              <a:gd name="adj4" fmla="val 84006"/>
            </a:avLst>
          </a:prstGeom>
        </p:spPr>
        <p:style>
          <a:lnRef idx="0">
            <a:schemeClr val="accent6"/>
          </a:lnRef>
          <a:fillRef idx="3">
            <a:schemeClr val="accent6"/>
          </a:fillRef>
          <a:effectRef idx="3">
            <a:schemeClr val="accent6"/>
          </a:effectRef>
          <a:fontRef idx="minor">
            <a:schemeClr val="lt1"/>
          </a:fontRef>
        </p:style>
        <p:txBody>
          <a:bodyPr rtlCol="1" anchor="ctr"/>
          <a:lstStyle/>
          <a:p>
            <a:pPr algn="ctr" rtl="0"/>
            <a:r>
              <a:rPr lang="en-GB" sz="2000" dirty="0" smtClean="0"/>
              <a:t>Number of tefillot a day is not d’orayta.</a:t>
            </a:r>
            <a:endParaRPr lang="he-IL" sz="2000" dirty="0"/>
          </a:p>
        </p:txBody>
      </p:sp>
      <p:sp>
        <p:nvSpPr>
          <p:cNvPr id="5" name="Right Arrow Callout 4"/>
          <p:cNvSpPr/>
          <p:nvPr/>
        </p:nvSpPr>
        <p:spPr>
          <a:xfrm>
            <a:off x="251519" y="2708920"/>
            <a:ext cx="3888431" cy="648072"/>
          </a:xfrm>
          <a:prstGeom prst="rightArrowCallout">
            <a:avLst>
              <a:gd name="adj1" fmla="val 25000"/>
              <a:gd name="adj2" fmla="val 25000"/>
              <a:gd name="adj3" fmla="val 25000"/>
              <a:gd name="adj4" fmla="val 84387"/>
            </a:avLst>
          </a:prstGeom>
        </p:spPr>
        <p:style>
          <a:lnRef idx="0">
            <a:schemeClr val="accent5"/>
          </a:lnRef>
          <a:fillRef idx="3">
            <a:schemeClr val="accent5"/>
          </a:fillRef>
          <a:effectRef idx="3">
            <a:schemeClr val="accent5"/>
          </a:effectRef>
          <a:fontRef idx="minor">
            <a:schemeClr val="lt1"/>
          </a:fontRef>
        </p:style>
        <p:txBody>
          <a:bodyPr rtlCol="1" anchor="ctr"/>
          <a:lstStyle/>
          <a:p>
            <a:pPr algn="ctr" rtl="0"/>
            <a:r>
              <a:rPr lang="en-GB" sz="2000" dirty="0" smtClean="0"/>
              <a:t>The nusach is not d’orayta.</a:t>
            </a:r>
            <a:endParaRPr lang="he-IL" sz="2000" dirty="0"/>
          </a:p>
        </p:txBody>
      </p:sp>
      <p:sp>
        <p:nvSpPr>
          <p:cNvPr id="6" name="Right Arrow Callout 5"/>
          <p:cNvSpPr/>
          <p:nvPr/>
        </p:nvSpPr>
        <p:spPr>
          <a:xfrm>
            <a:off x="251520" y="3861048"/>
            <a:ext cx="3600400" cy="1224136"/>
          </a:xfrm>
          <a:prstGeom prst="rightArrowCallout">
            <a:avLst>
              <a:gd name="adj1" fmla="val 25000"/>
              <a:gd name="adj2" fmla="val 25000"/>
              <a:gd name="adj3" fmla="val 25000"/>
              <a:gd name="adj4" fmla="val 86343"/>
            </a:avLst>
          </a:prstGeom>
        </p:spPr>
        <p:style>
          <a:lnRef idx="0">
            <a:schemeClr val="accent4"/>
          </a:lnRef>
          <a:fillRef idx="3">
            <a:schemeClr val="accent4"/>
          </a:fillRef>
          <a:effectRef idx="3">
            <a:schemeClr val="accent4"/>
          </a:effectRef>
          <a:fontRef idx="minor">
            <a:schemeClr val="lt1"/>
          </a:fontRef>
        </p:style>
        <p:txBody>
          <a:bodyPr rtlCol="1" anchor="ctr"/>
          <a:lstStyle/>
          <a:p>
            <a:pPr algn="ctr" rtl="0"/>
            <a:r>
              <a:rPr lang="en-GB" sz="2000" dirty="0" smtClean="0"/>
              <a:t>It is not a </a:t>
            </a:r>
            <a:r>
              <a:rPr lang="he-IL" sz="2000" dirty="0" smtClean="0"/>
              <a:t>מצות עשה שהזמן גרמא</a:t>
            </a:r>
            <a:r>
              <a:rPr lang="en-GB" sz="2000" dirty="0" smtClean="0"/>
              <a:t> so women </a:t>
            </a:r>
            <a:endParaRPr lang="he-IL" sz="2000" dirty="0" smtClean="0"/>
          </a:p>
          <a:p>
            <a:pPr algn="ctr" rtl="0"/>
            <a:r>
              <a:rPr lang="en-GB" sz="2000" dirty="0" smtClean="0"/>
              <a:t>are chayav. </a:t>
            </a:r>
            <a:endParaRPr lang="he-IL" sz="2000" dirty="0"/>
          </a:p>
        </p:txBody>
      </p:sp>
      <p:sp>
        <p:nvSpPr>
          <p:cNvPr id="7" name="TextBox 6"/>
          <p:cNvSpPr txBox="1"/>
          <p:nvPr/>
        </p:nvSpPr>
        <p:spPr>
          <a:xfrm>
            <a:off x="395536" y="6108104"/>
            <a:ext cx="8352928" cy="461665"/>
          </a:xfrm>
          <a:prstGeom prst="rect">
            <a:avLst/>
          </a:prstGeom>
          <a:noFill/>
        </p:spPr>
        <p:txBody>
          <a:bodyPr wrap="square" rtlCol="1">
            <a:spAutoFit/>
          </a:bodyPr>
          <a:lstStyle/>
          <a:p>
            <a:pPr algn="ctr" rtl="0"/>
            <a:r>
              <a:rPr lang="en-GB" sz="2400" b="1" dirty="0">
                <a:solidFill>
                  <a:schemeClr val="accent2"/>
                </a:solidFill>
                <a:cs typeface="David" pitchFamily="34" charset="-79"/>
              </a:rPr>
              <a:t>If it's not coming from the heart then you've done nothing.</a:t>
            </a:r>
            <a:endParaRPr lang="en-US" sz="2400" b="1" dirty="0">
              <a:solidFill>
                <a:schemeClr val="accent2"/>
              </a:solidFill>
              <a:cs typeface="David" pitchFamily="34" charset="-79"/>
            </a:endParaRPr>
          </a:p>
        </p:txBody>
      </p:sp>
    </p:spTree>
    <p:extLst>
      <p:ext uri="{BB962C8B-B14F-4D97-AF65-F5344CB8AC3E}">
        <p14:creationId xmlns:p14="http://schemas.microsoft.com/office/powerpoint/2010/main" val="396828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right)">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right)">
                                      <p:cBhvr>
                                        <p:cTn id="29" dur="500"/>
                                        <p:tgtEl>
                                          <p:spTgt spid="3">
                                            <p:txEl>
                                              <p:pRg st="3" end="3"/>
                                            </p:txEl>
                                          </p:spTgt>
                                        </p:tgtEl>
                                      </p:cBhvr>
                                    </p:animEffect>
                                  </p:childTnLst>
                                </p:cTn>
                              </p:par>
                            </p:childTnLst>
                          </p:cTn>
                        </p:par>
                        <p:par>
                          <p:cTn id="30" fill="hold">
                            <p:stCondLst>
                              <p:cond delay="500"/>
                            </p:stCondLst>
                            <p:childTnLst>
                              <p:par>
                                <p:cTn id="31" presetID="22" presetClass="entr" presetSubtype="2"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0-#ppt_w/2"/>
                                          </p:val>
                                        </p:tav>
                                        <p:tav tm="100000">
                                          <p:val>
                                            <p:strVal val="#ppt_x"/>
                                          </p:val>
                                        </p:tav>
                                      </p:tavLst>
                                    </p:anim>
                                    <p:anim calcmode="lin" valueType="num">
                                      <p:cBhvr additive="base">
                                        <p:cTn id="3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ppt_w</p:attrName>
                                        </p:attrNameLst>
                                      </p:cBhvr>
                                      <p:tavLst>
                                        <p:tav tm="0">
                                          <p:val>
                                            <p:fltVal val="0"/>
                                          </p:val>
                                        </p:tav>
                                        <p:tav tm="100000">
                                          <p:val>
                                            <p:strVal val="#ppt_w"/>
                                          </p:val>
                                        </p:tav>
                                      </p:tavLst>
                                    </p:anim>
                                    <p:anim calcmode="lin" valueType="num">
                                      <p:cBhvr>
                                        <p:cTn id="45" dur="500" fill="hold"/>
                                        <p:tgtEl>
                                          <p:spTgt spid="7"/>
                                        </p:tgtEl>
                                        <p:attrNameLst>
                                          <p:attrName>ppt_h</p:attrName>
                                        </p:attrNameLst>
                                      </p:cBhvr>
                                      <p:tavLst>
                                        <p:tav tm="0">
                                          <p:val>
                                            <p:fltVal val="0"/>
                                          </p:val>
                                        </p:tav>
                                        <p:tav tm="100000">
                                          <p:val>
                                            <p:strVal val="#ppt_h"/>
                                          </p:val>
                                        </p:tav>
                                      </p:tavLst>
                                    </p:anim>
                                    <p:animEffect transition="in" filter="fade">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smtClean="0">
                <a:solidFill>
                  <a:schemeClr val="accent1"/>
                </a:solidFill>
                <a:effectLst>
                  <a:outerShdw blurRad="38100" dist="38100" dir="2700000" algn="tl">
                    <a:srgbClr val="000000">
                      <a:alpha val="43137"/>
                    </a:srgbClr>
                  </a:outerShdw>
                </a:effectLst>
              </a:rPr>
              <a:t>הלכה ב</a:t>
            </a:r>
            <a:endParaRPr lang="he-IL"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067944" y="1600200"/>
            <a:ext cx="4618856" cy="4525963"/>
          </a:xfrm>
        </p:spPr>
        <p:txBody>
          <a:bodyPr>
            <a:normAutofit lnSpcReduction="10000"/>
          </a:bodyPr>
          <a:lstStyle/>
          <a:p>
            <a:pPr marL="0" indent="0">
              <a:buNone/>
            </a:pPr>
            <a:r>
              <a:rPr lang="he-IL" dirty="0" smtClean="0">
                <a:latin typeface="David" pitchFamily="34" charset="-79"/>
                <a:cs typeface="David" pitchFamily="34" charset="-79"/>
              </a:rPr>
              <a:t>אֵלָא </a:t>
            </a:r>
            <a:r>
              <a:rPr lang="he-IL" dirty="0">
                <a:latin typeface="David" pitchFamily="34" charset="-79"/>
                <a:cs typeface="David" pitchFamily="34" charset="-79"/>
              </a:rPr>
              <a:t>חִיּוּב מִצְוָה זוֹ, כָּךְ הוּא--שֶׁיְּהֶא אָדָם מִתְפַּלֵּל וּמִתְחַנֵּן בְּכָל יוֹם, </a:t>
            </a:r>
            <a:r>
              <a:rPr lang="he-IL" b="1" dirty="0">
                <a:solidFill>
                  <a:schemeClr val="accent6"/>
                </a:solidFill>
                <a:latin typeface="David" pitchFamily="34" charset="-79"/>
                <a:cs typeface="David" pitchFamily="34" charset="-79"/>
              </a:rPr>
              <a:t>וּמַגִּיד שְׁבָחוֹ שֶׁל הַקָּדוֹשׁ בָּרוּךְ הוּא</a:t>
            </a:r>
            <a:r>
              <a:rPr lang="he-IL" b="1" dirty="0" smtClean="0">
                <a:solidFill>
                  <a:schemeClr val="accent6"/>
                </a:solidFill>
                <a:latin typeface="David" pitchFamily="34" charset="-79"/>
                <a:cs typeface="David" pitchFamily="34" charset="-79"/>
              </a:rPr>
              <a:t>,</a:t>
            </a:r>
          </a:p>
          <a:p>
            <a:pPr marL="0" indent="0">
              <a:buNone/>
            </a:pPr>
            <a:r>
              <a:rPr lang="he-IL" b="1" dirty="0" smtClean="0">
                <a:solidFill>
                  <a:schemeClr val="accent5"/>
                </a:solidFill>
                <a:latin typeface="David" pitchFamily="34" charset="-79"/>
                <a:cs typeface="David" pitchFamily="34" charset="-79"/>
              </a:rPr>
              <a:t>וְאַחַר </a:t>
            </a:r>
            <a:r>
              <a:rPr lang="he-IL" b="1" dirty="0">
                <a:solidFill>
                  <a:schemeClr val="accent5"/>
                </a:solidFill>
                <a:latin typeface="David" pitchFamily="34" charset="-79"/>
                <a:cs typeface="David" pitchFamily="34" charset="-79"/>
              </a:rPr>
              <a:t>כָּךְ שׁוֹאֵל צְרָכָיו שְׁהוּא צָרִיךְ לָהֶן בְּבַקָּשָׁה וּבִתְחִנָּה, </a:t>
            </a:r>
            <a:endParaRPr lang="he-IL" b="1" dirty="0" smtClean="0">
              <a:solidFill>
                <a:schemeClr val="accent5"/>
              </a:solidFill>
              <a:latin typeface="David" pitchFamily="34" charset="-79"/>
              <a:cs typeface="David" pitchFamily="34" charset="-79"/>
            </a:endParaRPr>
          </a:p>
          <a:p>
            <a:pPr marL="0" indent="0">
              <a:buNone/>
            </a:pPr>
            <a:r>
              <a:rPr lang="he-IL" b="1" dirty="0" smtClean="0">
                <a:solidFill>
                  <a:schemeClr val="accent4"/>
                </a:solidFill>
                <a:latin typeface="David" pitchFamily="34" charset="-79"/>
                <a:cs typeface="David" pitchFamily="34" charset="-79"/>
              </a:rPr>
              <a:t>וְאַחַר </a:t>
            </a:r>
            <a:r>
              <a:rPr lang="he-IL" b="1" dirty="0">
                <a:solidFill>
                  <a:schemeClr val="accent4"/>
                </a:solidFill>
                <a:latin typeface="David" pitchFamily="34" charset="-79"/>
                <a:cs typeface="David" pitchFamily="34" charset="-79"/>
              </a:rPr>
              <a:t>כָּךְ נוֹתֵן שְׁבָח וְהוֹדָיָה לַה' עַל הַטּוֹבָה שֶׁהִשְׁפִּיעַ לוֹ: </a:t>
            </a:r>
            <a:endParaRPr lang="he-IL" b="1" dirty="0" smtClean="0">
              <a:solidFill>
                <a:schemeClr val="accent4"/>
              </a:solidFill>
              <a:latin typeface="David" pitchFamily="34" charset="-79"/>
              <a:cs typeface="David" pitchFamily="34" charset="-79"/>
            </a:endParaRPr>
          </a:p>
          <a:p>
            <a:pPr marL="0" indent="0">
              <a:buNone/>
            </a:pPr>
            <a:r>
              <a:rPr lang="he-IL" b="1" dirty="0" smtClean="0">
                <a:solidFill>
                  <a:schemeClr val="accent2"/>
                </a:solidFill>
                <a:latin typeface="David" pitchFamily="34" charset="-79"/>
                <a:cs typeface="David" pitchFamily="34" charset="-79"/>
              </a:rPr>
              <a:t>כָּל </a:t>
            </a:r>
            <a:r>
              <a:rPr lang="he-IL" b="1" dirty="0">
                <a:solidFill>
                  <a:schemeClr val="accent2"/>
                </a:solidFill>
                <a:latin typeface="David" pitchFamily="34" charset="-79"/>
                <a:cs typeface="David" pitchFamily="34" charset="-79"/>
              </a:rPr>
              <a:t>אֶחָד כְּפִי כּוֹחוֹ</a:t>
            </a:r>
            <a:r>
              <a:rPr lang="he-IL" b="1" dirty="0" smtClean="0">
                <a:solidFill>
                  <a:schemeClr val="accent2"/>
                </a:solidFill>
                <a:latin typeface="David" pitchFamily="34" charset="-79"/>
                <a:cs typeface="David" pitchFamily="34" charset="-79"/>
              </a:rPr>
              <a:t>.</a:t>
            </a:r>
            <a:endParaRPr lang="en-US" b="1" dirty="0">
              <a:solidFill>
                <a:schemeClr val="accent2"/>
              </a:solidFill>
              <a:latin typeface="David" pitchFamily="34" charset="-79"/>
              <a:cs typeface="David" pitchFamily="34" charset="-79"/>
            </a:endParaRPr>
          </a:p>
        </p:txBody>
      </p:sp>
      <p:sp>
        <p:nvSpPr>
          <p:cNvPr id="4" name="TextBox 3"/>
          <p:cNvSpPr txBox="1"/>
          <p:nvPr/>
        </p:nvSpPr>
        <p:spPr>
          <a:xfrm>
            <a:off x="323528" y="1340768"/>
            <a:ext cx="3168352" cy="4832092"/>
          </a:xfrm>
          <a:prstGeom prst="rect">
            <a:avLst/>
          </a:prstGeom>
          <a:noFill/>
        </p:spPr>
        <p:txBody>
          <a:bodyPr wrap="square" rtlCol="1">
            <a:spAutoFit/>
          </a:bodyPr>
          <a:lstStyle/>
          <a:p>
            <a:pPr algn="l" rtl="0"/>
            <a:r>
              <a:rPr lang="en-GB" sz="2800" dirty="0" smtClean="0"/>
              <a:t>Format:</a:t>
            </a:r>
          </a:p>
          <a:p>
            <a:pPr algn="l" rtl="0"/>
            <a:endParaRPr lang="en-GB" sz="2800" dirty="0"/>
          </a:p>
          <a:p>
            <a:pPr marL="285750" indent="-285750" algn="l" rtl="0">
              <a:buFontTx/>
              <a:buChar char="-"/>
            </a:pPr>
            <a:r>
              <a:rPr lang="en-GB" sz="2800" b="1" dirty="0" smtClean="0">
                <a:solidFill>
                  <a:schemeClr val="accent6"/>
                </a:solidFill>
              </a:rPr>
              <a:t>Praise</a:t>
            </a:r>
          </a:p>
          <a:p>
            <a:pPr marL="285750" indent="-285750" algn="l" rtl="0">
              <a:buFontTx/>
              <a:buChar char="-"/>
            </a:pPr>
            <a:endParaRPr lang="en-GB" sz="2800" dirty="0" smtClean="0"/>
          </a:p>
          <a:p>
            <a:pPr marL="285750" indent="-285750" algn="l" rtl="0">
              <a:buFontTx/>
              <a:buChar char="-"/>
            </a:pPr>
            <a:r>
              <a:rPr lang="en-GB" sz="2800" b="1" dirty="0" smtClean="0">
                <a:solidFill>
                  <a:schemeClr val="accent5"/>
                </a:solidFill>
              </a:rPr>
              <a:t>Ask your needs</a:t>
            </a:r>
          </a:p>
          <a:p>
            <a:pPr marL="285750" indent="-285750" algn="l" rtl="0">
              <a:buFontTx/>
              <a:buChar char="-"/>
            </a:pPr>
            <a:endParaRPr lang="en-GB" sz="2800" dirty="0" smtClean="0"/>
          </a:p>
          <a:p>
            <a:pPr marL="285750" indent="-285750" algn="l" rtl="0">
              <a:buFontTx/>
              <a:buChar char="-"/>
            </a:pPr>
            <a:r>
              <a:rPr lang="en-GB" sz="2800" b="1" dirty="0" smtClean="0">
                <a:solidFill>
                  <a:schemeClr val="accent4"/>
                </a:solidFill>
              </a:rPr>
              <a:t>Say thank you</a:t>
            </a:r>
          </a:p>
          <a:p>
            <a:pPr marL="285750" indent="-285750" algn="l" rtl="0">
              <a:buFontTx/>
              <a:buChar char="-"/>
            </a:pPr>
            <a:endParaRPr lang="en-GB" sz="2800" dirty="0"/>
          </a:p>
          <a:p>
            <a:pPr marL="285750" indent="-285750" algn="l" rtl="0">
              <a:buFontTx/>
              <a:buChar char="-"/>
            </a:pPr>
            <a:endParaRPr lang="en-GB" sz="2800" dirty="0" smtClean="0"/>
          </a:p>
          <a:p>
            <a:pPr algn="l" rtl="0"/>
            <a:r>
              <a:rPr lang="en-GB" sz="2800" b="1" dirty="0" smtClean="0">
                <a:solidFill>
                  <a:schemeClr val="accent2"/>
                </a:solidFill>
              </a:rPr>
              <a:t>There is no set nusach to tefilla.</a:t>
            </a:r>
            <a:endParaRPr lang="he-IL" sz="2800" b="1" dirty="0">
              <a:solidFill>
                <a:schemeClr val="accent2"/>
              </a:solidFill>
            </a:endParaRPr>
          </a:p>
        </p:txBody>
      </p:sp>
    </p:spTree>
    <p:extLst>
      <p:ext uri="{BB962C8B-B14F-4D97-AF65-F5344CB8AC3E}">
        <p14:creationId xmlns:p14="http://schemas.microsoft.com/office/powerpoint/2010/main" val="34893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righ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righ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ipe(right)">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wipe(left)">
                                      <p:cBhvr>
                                        <p:cTn id="4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1356</Words>
  <Application>Microsoft Office PowerPoint</Application>
  <PresentationFormat>On-screen Show (4:3)</PresentationFormat>
  <Paragraphs>177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 Is tefilla d’orayta?     If it is, what is the source?    </vt:lpstr>
      <vt:lpstr>The Ramban</vt:lpstr>
      <vt:lpstr>What do people daven for?</vt:lpstr>
      <vt:lpstr>רמב"ם הלכות תפילה פרק א</vt:lpstr>
      <vt:lpstr>שמות כג - Why did the Rambam choose this as the source?</vt:lpstr>
      <vt:lpstr>Another example the Rambam could have used</vt:lpstr>
      <vt:lpstr>Back to the Rambam…</vt:lpstr>
      <vt:lpstr>הלכה ב</vt:lpstr>
      <vt:lpstr>הלכה ג</vt:lpstr>
      <vt:lpstr>הלכה ד</vt:lpstr>
      <vt:lpstr>הלכה ה</vt:lpstr>
      <vt:lpstr>תפילה כנגד קרבנות - What does כנגד mean?</vt:lpstr>
      <vt:lpstr>תפילה כנגד קרבנות - What does כנגד mean?</vt:lpstr>
      <vt:lpstr>ברכות התורה</vt:lpstr>
      <vt:lpstr>ברכות התורה</vt:lpstr>
      <vt:lpstr>What does it mean to know G-d?</vt:lpstr>
      <vt:lpstr>בראשית יח - The Basis of Birchot HaTorah</vt:lpstr>
      <vt:lpstr>Understanding Birchot HaTorah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Alexis</dc:creator>
  <cp:lastModifiedBy>Alexis</cp:lastModifiedBy>
  <cp:revision>72</cp:revision>
  <dcterms:created xsi:type="dcterms:W3CDTF">2012-10-18T12:57:17Z</dcterms:created>
  <dcterms:modified xsi:type="dcterms:W3CDTF">2013-09-17T18:24:49Z</dcterms:modified>
</cp:coreProperties>
</file>